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8" r:id="rId3"/>
    <p:sldId id="266" r:id="rId4"/>
    <p:sldId id="311" r:id="rId5"/>
    <p:sldId id="330" r:id="rId6"/>
    <p:sldId id="364" r:id="rId7"/>
    <p:sldId id="335" r:id="rId8"/>
    <p:sldId id="336" r:id="rId9"/>
    <p:sldId id="337" r:id="rId10"/>
    <p:sldId id="346" r:id="rId11"/>
    <p:sldId id="329" r:id="rId12"/>
    <p:sldId id="354" r:id="rId13"/>
    <p:sldId id="355" r:id="rId14"/>
    <p:sldId id="356" r:id="rId15"/>
    <p:sldId id="357" r:id="rId16"/>
    <p:sldId id="358" r:id="rId17"/>
    <p:sldId id="359" r:id="rId18"/>
    <p:sldId id="360" r:id="rId19"/>
    <p:sldId id="361" r:id="rId20"/>
    <p:sldId id="362" r:id="rId21"/>
    <p:sldId id="363" r:id="rId22"/>
    <p:sldId id="353" r:id="rId23"/>
    <p:sldId id="332" r:id="rId24"/>
    <p:sldId id="347" r:id="rId25"/>
    <p:sldId id="348" r:id="rId26"/>
    <p:sldId id="349" r:id="rId27"/>
    <p:sldId id="350" r:id="rId28"/>
    <p:sldId id="351" r:id="rId29"/>
    <p:sldId id="365" r:id="rId30"/>
    <p:sldId id="366" r:id="rId31"/>
    <p:sldId id="367" r:id="rId32"/>
    <p:sldId id="35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h phung duc" initials="vpd" lastIdx="15" clrIdx="0">
    <p:extLst>
      <p:ext uri="{19B8F6BF-5375-455C-9EA6-DF929625EA0E}">
        <p15:presenceInfo xmlns:p15="http://schemas.microsoft.com/office/powerpoint/2012/main" userId="3f1efed3d451a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8" autoAdjust="0"/>
    <p:restoredTop sz="94660"/>
  </p:normalViewPr>
  <p:slideViewPr>
    <p:cSldViewPr snapToGrid="0" showGuides="1">
      <p:cViewPr varScale="1">
        <p:scale>
          <a:sx n="75" d="100"/>
          <a:sy n="75" d="100"/>
        </p:scale>
        <p:origin x="1397" y="8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C436-0530-E390-F637-0867EB5A1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8EC18-9E85-11EA-DC61-779EAFD82A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3EAC8-FF84-1379-9B7E-913D1A0B3382}"/>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8C3535B0-BB6F-29D3-4C8E-6E95BFA7D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29B71-0417-47DC-A8A1-191C07AE6897}"/>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619498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FA9E-64CF-DBAA-DFCA-6CCD6F414D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B445AB-50CD-88DE-F18A-5FA40F4505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57D6E-0BD7-105E-B839-B5731447A4CD}"/>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00D673F8-86BB-0107-3C58-F90874EC9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2E454-CDA2-C642-8C93-9534D980C632}"/>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45680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74C998-10E5-C726-EE54-29158954D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219984-1228-21B3-8544-53DF0A1BF4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0D426-90DC-5240-2281-A003453F704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9204E099-AB41-BA08-21AE-2ACBDD2EC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8C332-1A7E-0ADE-0E95-005AA6A88B87}"/>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3888972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7EC2-1265-6552-640E-EBAACDDC1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3F34E0-4EA7-3285-B489-11419B090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1E0E-39F8-326B-D5C7-B0A16D90DA7E}"/>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5356D663-6764-94F0-E61D-A09392AE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96C7F-7F5E-71D8-7045-E093492A6FD6}"/>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484659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A1F8-42A3-BD92-423A-727DB4BEC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CA2FE7-6069-7161-B4C8-A2941D7A4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FE3DC7-A166-A850-83AF-37BC4A71E2DB}"/>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C2A6DFCF-8322-B28E-87BD-FE45FF731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E0747-296C-07F8-E5D6-76916FFC7BB2}"/>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1416131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136C-457D-BD84-D0AF-FBE2574E9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B4CE7-D838-DDAC-8452-4FBCA7B7C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A35701-462E-8AB8-2FFC-4833A525CC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18820D-0037-7102-603E-DB3F7E4DDD84}"/>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866321EA-CA60-0A1A-6F97-7D62FC1E7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30E4-EBC1-AEB4-A298-E7E08E95AFA0}"/>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3188287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3F01-A5DF-5D40-2D7D-971497F75E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1A0060-4062-66AE-BB8A-C73EAFAFB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C87DD-F7BF-1C8E-2A40-2A2E4FA4B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E9760D-24D0-0E93-522A-5BACFB12A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460CC5-12FE-ECBB-7B36-D823B563A4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0A48B-F30A-ABC2-3E43-8E59E1BEC09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8" name="Footer Placeholder 7">
            <a:extLst>
              <a:ext uri="{FF2B5EF4-FFF2-40B4-BE49-F238E27FC236}">
                <a16:creationId xmlns:a16="http://schemas.microsoft.com/office/drawing/2014/main" id="{0900C289-495E-CCDE-1823-8188DBD60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F48803-C74F-6190-BAFF-7A90183C6978}"/>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488250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E3DC-F6F4-B416-D18D-5F5BBA845C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50E9F-61A1-3D7C-D0CA-6743AC936808}"/>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4" name="Footer Placeholder 3">
            <a:extLst>
              <a:ext uri="{FF2B5EF4-FFF2-40B4-BE49-F238E27FC236}">
                <a16:creationId xmlns:a16="http://schemas.microsoft.com/office/drawing/2014/main" id="{853DD9CB-E2AB-E8A7-6EDC-5BAB7550E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9314FB-A7E0-43C2-CB2A-F77BB4CEB421}"/>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344532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C6918-7674-5AF9-A6ED-A8211286D4EF}"/>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3" name="Footer Placeholder 2">
            <a:extLst>
              <a:ext uri="{FF2B5EF4-FFF2-40B4-BE49-F238E27FC236}">
                <a16:creationId xmlns:a16="http://schemas.microsoft.com/office/drawing/2014/main" id="{BC90CAA1-EC80-543F-EFA3-2C6E097E0F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95764-FF8F-F504-2922-C733D376C285}"/>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997509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D695-4133-8B9A-C1A7-E61D2353F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C920BB-BF38-B982-8DC6-3075B9368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37300-499C-2516-D1C3-F5D58C465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00ECA-1688-5AAF-69F5-EDE983162C19}"/>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D9B57437-848C-747B-36DC-C7B4335D4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F2A79-5CDB-7F3A-CF15-5A8198446499}"/>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034879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D30F-E2D0-78C2-A880-7FC84C9EE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5B7E8-EDD9-EF67-74A5-318752F45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47999C-253D-5DBB-420A-FFCAF4CAA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1F89D-B62C-7FCF-5AFA-5DA0230DC563}"/>
              </a:ext>
            </a:extLst>
          </p:cNvPr>
          <p:cNvSpPr>
            <a:spLocks noGrp="1"/>
          </p:cNvSpPr>
          <p:nvPr>
            <p:ph type="dt" sz="half" idx="10"/>
          </p:nvPr>
        </p:nvSpPr>
        <p:spPr/>
        <p:txBody>
          <a:bodyPr/>
          <a:lstStyle/>
          <a:p>
            <a:fld id="{6A15ED28-3D7F-4B15-8E9E-F506C4F023BD}" type="datetimeFigureOut">
              <a:rPr lang="en-US" smtClean="0"/>
              <a:t>9/7/2023</a:t>
            </a:fld>
            <a:endParaRPr lang="en-US"/>
          </a:p>
        </p:txBody>
      </p:sp>
      <p:sp>
        <p:nvSpPr>
          <p:cNvPr id="6" name="Footer Placeholder 5">
            <a:extLst>
              <a:ext uri="{FF2B5EF4-FFF2-40B4-BE49-F238E27FC236}">
                <a16:creationId xmlns:a16="http://schemas.microsoft.com/office/drawing/2014/main" id="{E866161C-B61C-8498-F1FD-BEDCE4045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AC9B8-7526-177F-AD76-CDDB5CEF8394}"/>
              </a:ext>
            </a:extLst>
          </p:cNvPr>
          <p:cNvSpPr>
            <a:spLocks noGrp="1"/>
          </p:cNvSpPr>
          <p:nvPr>
            <p:ph type="sldNum" sz="quarter" idx="12"/>
          </p:nvPr>
        </p:nvSpPr>
        <p:spPr/>
        <p:txBody>
          <a:bodyPr/>
          <a:lstStyle/>
          <a:p>
            <a:fld id="{CE000199-4A99-4A33-9D98-C67C4ECFACAE}" type="slidenum">
              <a:rPr lang="en-US" smtClean="0"/>
              <a:t>‹#›</a:t>
            </a:fld>
            <a:endParaRPr lang="en-US"/>
          </a:p>
        </p:txBody>
      </p:sp>
    </p:spTree>
    <p:extLst>
      <p:ext uri="{BB962C8B-B14F-4D97-AF65-F5344CB8AC3E}">
        <p14:creationId xmlns:p14="http://schemas.microsoft.com/office/powerpoint/2010/main" val="2325896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C16EE-9544-30E0-42BA-8888737DE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125D5B-3263-7BCB-0368-2B2B3DFF0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E1D16-E816-D921-5778-040E1DBF9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5ED28-3D7F-4B15-8E9E-F506C4F023BD}" type="datetimeFigureOut">
              <a:rPr lang="en-US" smtClean="0"/>
              <a:t>9/7/2023</a:t>
            </a:fld>
            <a:endParaRPr lang="en-US"/>
          </a:p>
        </p:txBody>
      </p:sp>
      <p:sp>
        <p:nvSpPr>
          <p:cNvPr id="5" name="Footer Placeholder 4">
            <a:extLst>
              <a:ext uri="{FF2B5EF4-FFF2-40B4-BE49-F238E27FC236}">
                <a16:creationId xmlns:a16="http://schemas.microsoft.com/office/drawing/2014/main" id="{4C1B3D81-87B4-20BA-7839-8B1358386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A1189D-9EE6-541C-74FF-532C91026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00199-4A99-4A33-9D98-C67C4ECFACAE}" type="slidenum">
              <a:rPr lang="en-US" smtClean="0"/>
              <a:t>‹#›</a:t>
            </a:fld>
            <a:endParaRPr lang="en-US"/>
          </a:p>
        </p:txBody>
      </p:sp>
    </p:spTree>
    <p:extLst>
      <p:ext uri="{BB962C8B-B14F-4D97-AF65-F5344CB8AC3E}">
        <p14:creationId xmlns:p14="http://schemas.microsoft.com/office/powerpoint/2010/main" val="409287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2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2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29.png"/><Relationship Id="rId4" Type="http://schemas.openxmlformats.org/officeDocument/2006/relationships/image" Target="../media/image22.jpg"/><Relationship Id="rId9" Type="http://schemas.openxmlformats.org/officeDocument/2006/relationships/image" Target="../media/image28.jpg"/></Relationships>
</file>

<file path=ppt/slides/_rels/slide2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32.png"/><Relationship Id="rId4" Type="http://schemas.openxmlformats.org/officeDocument/2006/relationships/image" Target="../media/image22.jp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33.png"/><Relationship Id="rId4" Type="http://schemas.openxmlformats.org/officeDocument/2006/relationships/image" Target="../media/image22.jp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4.pn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3659" y="-716596"/>
            <a:ext cx="3895475" cy="3132815"/>
          </a:xfrm>
          <a:prstGeom prst="rect">
            <a:avLst/>
          </a:prstGeom>
        </p:spPr>
      </p:pic>
      <p:pic>
        <p:nvPicPr>
          <p:cNvPr id="11" name="Picture 10">
            <a:extLst>
              <a:ext uri="{FF2B5EF4-FFF2-40B4-BE49-F238E27FC236}">
                <a16:creationId xmlns:a16="http://schemas.microsoft.com/office/drawing/2014/main" id="{A6F0C126-B19B-3DD0-DD50-F0F5852C3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9682" y="7413814"/>
            <a:ext cx="3864859" cy="3890175"/>
          </a:xfrm>
          <a:prstGeom prst="rect">
            <a:avLst/>
          </a:prstGeom>
        </p:spPr>
      </p:pic>
      <p:sp>
        <p:nvSpPr>
          <p:cNvPr id="9" name="TextBox 8">
            <a:extLst>
              <a:ext uri="{FF2B5EF4-FFF2-40B4-BE49-F238E27FC236}">
                <a16:creationId xmlns:a16="http://schemas.microsoft.com/office/drawing/2014/main" id="{31EE079D-6696-AF5E-6521-4E4480AF3DFB}"/>
              </a:ext>
            </a:extLst>
          </p:cNvPr>
          <p:cNvSpPr txBox="1"/>
          <p:nvPr/>
        </p:nvSpPr>
        <p:spPr>
          <a:xfrm>
            <a:off x="2129376" y="631115"/>
            <a:ext cx="10151092" cy="1785104"/>
          </a:xfrm>
          <a:prstGeom prst="rect">
            <a:avLst/>
          </a:prstGeom>
          <a:noFill/>
        </p:spPr>
        <p:txBody>
          <a:bodyPr wrap="square" rtlCol="0">
            <a:spAutoFit/>
          </a:bodyPr>
          <a:lstStyle/>
          <a:p>
            <a:r>
              <a:rPr lang="vi-VN" sz="11000" b="1">
                <a:solidFill>
                  <a:schemeClr val="accent2"/>
                </a:solidFill>
                <a:effectLst>
                  <a:outerShdw blurRad="38100" dist="38100" dir="2700000" algn="tl">
                    <a:srgbClr val="000000">
                      <a:alpha val="43137"/>
                    </a:srgbClr>
                  </a:outerShdw>
                </a:effectLst>
              </a:rPr>
              <a:t>Restaurant</a:t>
            </a:r>
            <a:endParaRPr lang="en-US" sz="11000" b="1">
              <a:solidFill>
                <a:schemeClr val="accent2"/>
              </a:solidFill>
              <a:effectLst>
                <a:outerShdw blurRad="38100" dist="38100" dir="2700000" algn="tl">
                  <a:srgbClr val="000000">
                    <a:alpha val="43137"/>
                  </a:srgbClr>
                </a:outerShdw>
              </a:effectLst>
            </a:endParaRPr>
          </a:p>
        </p:txBody>
      </p:sp>
      <p:grpSp>
        <p:nvGrpSpPr>
          <p:cNvPr id="16" name="Group 15">
            <a:extLst>
              <a:ext uri="{FF2B5EF4-FFF2-40B4-BE49-F238E27FC236}">
                <a16:creationId xmlns:a16="http://schemas.microsoft.com/office/drawing/2014/main" id="{45B89521-CA1A-24C1-042F-80B7E4567846}"/>
              </a:ext>
            </a:extLst>
          </p:cNvPr>
          <p:cNvGrpSpPr/>
          <p:nvPr/>
        </p:nvGrpSpPr>
        <p:grpSpPr>
          <a:xfrm>
            <a:off x="-6655100" y="7294860"/>
            <a:ext cx="6171610" cy="2673753"/>
            <a:chOff x="155771" y="1504708"/>
            <a:chExt cx="6171610" cy="2673753"/>
          </a:xfrm>
        </p:grpSpPr>
        <p:sp>
          <p:nvSpPr>
            <p:cNvPr id="17" name="Rectangle: Rounded Corners 16">
              <a:extLst>
                <a:ext uri="{FF2B5EF4-FFF2-40B4-BE49-F238E27FC236}">
                  <a16:creationId xmlns:a16="http://schemas.microsoft.com/office/drawing/2014/main" id="{8ADF9B49-8DBF-AD19-57EB-9CF31F009756}"/>
                </a:ext>
              </a:extLst>
            </p:cNvPr>
            <p:cNvSpPr/>
            <p:nvPr/>
          </p:nvSpPr>
          <p:spPr>
            <a:xfrm>
              <a:off x="155771" y="1504708"/>
              <a:ext cx="6171610" cy="2673753"/>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88A0022-832F-04C6-AD6F-8EC53FA41380}"/>
                </a:ext>
              </a:extLst>
            </p:cNvPr>
            <p:cNvSpPr txBox="1"/>
            <p:nvPr/>
          </p:nvSpPr>
          <p:spPr>
            <a:xfrm>
              <a:off x="331201" y="1694749"/>
              <a:ext cx="5830097" cy="2308324"/>
            </a:xfrm>
            <a:prstGeom prst="rect">
              <a:avLst/>
            </a:prstGeom>
            <a:noFill/>
          </p:spPr>
          <p:txBody>
            <a:bodyPr wrap="square">
              <a:spAutoFit/>
            </a:bodyPr>
            <a:lstStyle/>
            <a:p>
              <a:r>
                <a:rPr lang="vi-VN" b="0" i="0">
                  <a:effectLst/>
                  <a:latin typeface="+mj-lt"/>
                </a:rPr>
                <a:t>SourceForge là một nền tảng phát triển phần mềm mã nguồn mở và lưu trữ. Nó cung cấp công cụ quản lý phiên bản, lưu trữ mã nguồn và các tính năng như theo dõi lỗi, diễn đàn và trình biên tập mã nguồn trực tuyến. SourceForge có một thư viện lớn các dự án mã nguồn mở và tạo cơ hội cho nhà phát triển và người dùng tham gia và đóng góp vào các dự án. Tuy nhiên, cần cẩn trọng vì SourceForge đã gặp phê phán về việc cung cấp phần mềm chứa quảng cáo không mong muốn.</a:t>
              </a:r>
              <a:endParaRPr lang="en-US">
                <a:latin typeface="+mj-lt"/>
              </a:endParaRPr>
            </a:p>
          </p:txBody>
        </p:sp>
      </p:grpSp>
      <p:sp>
        <p:nvSpPr>
          <p:cNvPr id="12" name="TextBox 11">
            <a:extLst>
              <a:ext uri="{FF2B5EF4-FFF2-40B4-BE49-F238E27FC236}">
                <a16:creationId xmlns:a16="http://schemas.microsoft.com/office/drawing/2014/main" id="{7093074E-DE2B-1F5C-D20C-B2E6F11F5263}"/>
              </a:ext>
            </a:extLst>
          </p:cNvPr>
          <p:cNvSpPr txBox="1"/>
          <p:nvPr/>
        </p:nvSpPr>
        <p:spPr>
          <a:xfrm>
            <a:off x="-1680268" y="877336"/>
            <a:ext cx="1680268" cy="646331"/>
          </a:xfrm>
          <a:prstGeom prst="rect">
            <a:avLst/>
          </a:prstGeom>
          <a:noFill/>
        </p:spPr>
        <p:txBody>
          <a:bodyPr wrap="none" rtlCol="0">
            <a:spAutoFit/>
          </a:bodyPr>
          <a:lstStyle/>
          <a:p>
            <a:r>
              <a:rPr lang="vi-VN" sz="3600">
                <a:latin typeface="Bahnschrift Condensed" panose="020B0502040204020203" pitchFamily="34" charset="0"/>
              </a:rPr>
              <a:t>GIỚI THIỆU</a:t>
            </a:r>
            <a:endParaRPr lang="en-US" sz="3600">
              <a:latin typeface="Bahnschrift Condensed" panose="020B0502040204020203" pitchFamily="34" charset="0"/>
            </a:endParaRPr>
          </a:p>
        </p:txBody>
      </p:sp>
      <p:sp>
        <p:nvSpPr>
          <p:cNvPr id="14" name="TextBox 13">
            <a:extLst>
              <a:ext uri="{FF2B5EF4-FFF2-40B4-BE49-F238E27FC236}">
                <a16:creationId xmlns:a16="http://schemas.microsoft.com/office/drawing/2014/main" id="{2AF5665D-087D-0202-9943-F07207BC73AE}"/>
              </a:ext>
            </a:extLst>
          </p:cNvPr>
          <p:cNvSpPr txBox="1"/>
          <p:nvPr/>
        </p:nvSpPr>
        <p:spPr>
          <a:xfrm>
            <a:off x="-2395564" y="1523667"/>
            <a:ext cx="1745991" cy="646331"/>
          </a:xfrm>
          <a:prstGeom prst="rect">
            <a:avLst/>
          </a:prstGeom>
          <a:noFill/>
        </p:spPr>
        <p:txBody>
          <a:bodyPr wrap="none" rtlCol="0">
            <a:spAutoFit/>
          </a:bodyPr>
          <a:lstStyle/>
          <a:p>
            <a:r>
              <a:rPr lang="vi-VN" sz="3600">
                <a:latin typeface="Bahnschrift Condensed" panose="020B0502040204020203" pitchFamily="34" charset="0"/>
              </a:rPr>
              <a:t>TÍNH NĂNG</a:t>
            </a:r>
            <a:endParaRPr lang="en-US" sz="3600">
              <a:latin typeface="Bahnschrift Condensed" panose="020B0502040204020203" pitchFamily="34" charset="0"/>
            </a:endParaRPr>
          </a:p>
        </p:txBody>
      </p:sp>
      <p:sp>
        <p:nvSpPr>
          <p:cNvPr id="15" name="TextBox 14">
            <a:extLst>
              <a:ext uri="{FF2B5EF4-FFF2-40B4-BE49-F238E27FC236}">
                <a16:creationId xmlns:a16="http://schemas.microsoft.com/office/drawing/2014/main" id="{B47815A1-0B63-F4E3-3B17-779C24E52005}"/>
              </a:ext>
            </a:extLst>
          </p:cNvPr>
          <p:cNvSpPr txBox="1"/>
          <p:nvPr/>
        </p:nvSpPr>
        <p:spPr>
          <a:xfrm>
            <a:off x="-9314775" y="2093053"/>
            <a:ext cx="11490960" cy="646331"/>
          </a:xfrm>
          <a:prstGeom prst="rect">
            <a:avLst/>
          </a:prstGeom>
          <a:noFill/>
        </p:spPr>
        <p:txBody>
          <a:bodyPr wrap="square">
            <a:spAutoFit/>
          </a:bodyPr>
          <a:lstStyle/>
          <a:p>
            <a:pPr algn="ctr"/>
            <a:r>
              <a:rPr lang="vi-VN" sz="3600">
                <a:latin typeface="Bahnschrift Condensed" panose="020B0502040204020203" pitchFamily="34" charset="0"/>
              </a:rPr>
              <a:t>SourceForge VỚI CÁC NỀN TẢNG</a:t>
            </a:r>
            <a:endParaRPr lang="en-US" sz="3600">
              <a:latin typeface="Bahnschrift Condensed" panose="020B0502040204020203" pitchFamily="34" charset="0"/>
            </a:endParaRPr>
          </a:p>
        </p:txBody>
      </p:sp>
      <p:sp>
        <p:nvSpPr>
          <p:cNvPr id="19" name="TextBox 18">
            <a:extLst>
              <a:ext uri="{FF2B5EF4-FFF2-40B4-BE49-F238E27FC236}">
                <a16:creationId xmlns:a16="http://schemas.microsoft.com/office/drawing/2014/main" id="{F9B5FB52-B472-8E5D-0D2F-DBC33DFF6B34}"/>
              </a:ext>
            </a:extLst>
          </p:cNvPr>
          <p:cNvSpPr txBox="1"/>
          <p:nvPr/>
        </p:nvSpPr>
        <p:spPr>
          <a:xfrm>
            <a:off x="-6133843" y="2674283"/>
            <a:ext cx="4366901" cy="646331"/>
          </a:xfrm>
          <a:prstGeom prst="rect">
            <a:avLst/>
          </a:prstGeom>
          <a:noFill/>
        </p:spPr>
        <p:txBody>
          <a:bodyPr wrap="none" rtlCol="0">
            <a:spAutoFit/>
          </a:bodyPr>
          <a:lstStyle/>
          <a:p>
            <a:r>
              <a:rPr lang="vi-VN" sz="3600">
                <a:latin typeface="Bahnschrift Condensed" panose="020B0502040204020203" pitchFamily="34" charset="0"/>
              </a:rPr>
              <a:t>SourceForce VỚI CÁC DỰ ÁN</a:t>
            </a:r>
            <a:endParaRPr lang="en-US" sz="3600">
              <a:latin typeface="Bahnschrift Condensed" panose="020B0502040204020203" pitchFamily="34" charset="0"/>
            </a:endParaRPr>
          </a:p>
        </p:txBody>
      </p:sp>
      <p:sp>
        <p:nvSpPr>
          <p:cNvPr id="20" name="TextBox 19">
            <a:extLst>
              <a:ext uri="{FF2B5EF4-FFF2-40B4-BE49-F238E27FC236}">
                <a16:creationId xmlns:a16="http://schemas.microsoft.com/office/drawing/2014/main" id="{C572CA03-6245-78FD-2667-F53212082538}"/>
              </a:ext>
            </a:extLst>
          </p:cNvPr>
          <p:cNvSpPr txBox="1"/>
          <p:nvPr/>
        </p:nvSpPr>
        <p:spPr>
          <a:xfrm>
            <a:off x="-6133843" y="3308770"/>
            <a:ext cx="3825086" cy="646331"/>
          </a:xfrm>
          <a:prstGeom prst="rect">
            <a:avLst/>
          </a:prstGeom>
          <a:noFill/>
        </p:spPr>
        <p:txBody>
          <a:bodyPr wrap="none" rtlCol="0">
            <a:spAutoFit/>
          </a:bodyPr>
          <a:lstStyle/>
          <a:p>
            <a:r>
              <a:rPr lang="vi-VN" sz="3600">
                <a:latin typeface="Bahnschrift Condensed" panose="020B0502040204020203" pitchFamily="34" charset="0"/>
              </a:rPr>
              <a:t>TƯƠNG LAI VÀ XU HƯỚNG</a:t>
            </a:r>
            <a:endParaRPr lang="en-US" sz="3600">
              <a:latin typeface="Bahnschrift Condensed" panose="020B0502040204020203" pitchFamily="34" charset="0"/>
            </a:endParaRPr>
          </a:p>
        </p:txBody>
      </p:sp>
      <p:sp>
        <p:nvSpPr>
          <p:cNvPr id="21" name="TextBox 20">
            <a:extLst>
              <a:ext uri="{FF2B5EF4-FFF2-40B4-BE49-F238E27FC236}">
                <a16:creationId xmlns:a16="http://schemas.microsoft.com/office/drawing/2014/main" id="{80707EF9-DAB7-288C-C7FC-20BBB9C315D6}"/>
              </a:ext>
            </a:extLst>
          </p:cNvPr>
          <p:cNvSpPr txBox="1"/>
          <p:nvPr/>
        </p:nvSpPr>
        <p:spPr>
          <a:xfrm>
            <a:off x="-4404363" y="3901844"/>
            <a:ext cx="1577676" cy="646331"/>
          </a:xfrm>
          <a:prstGeom prst="rect">
            <a:avLst/>
          </a:prstGeom>
          <a:noFill/>
        </p:spPr>
        <p:txBody>
          <a:bodyPr wrap="none" rtlCol="0">
            <a:spAutoFit/>
          </a:bodyPr>
          <a:lstStyle/>
          <a:p>
            <a:r>
              <a:rPr lang="vi-VN" sz="3600">
                <a:latin typeface="Bahnschrift Condensed" panose="020B0502040204020203" pitchFamily="34" charset="0"/>
              </a:rPr>
              <a:t>KẾT LUẬN</a:t>
            </a:r>
            <a:endParaRPr lang="en-US" sz="3600">
              <a:latin typeface="Bahnschrift Condensed" panose="020B0502040204020203" pitchFamily="34" charset="0"/>
            </a:endParaRPr>
          </a:p>
        </p:txBody>
      </p:sp>
      <p:pic>
        <p:nvPicPr>
          <p:cNvPr id="2" name="Picture 4">
            <a:extLst>
              <a:ext uri="{FF2B5EF4-FFF2-40B4-BE49-F238E27FC236}">
                <a16:creationId xmlns:a16="http://schemas.microsoft.com/office/drawing/2014/main" id="{6038FC8D-3923-8402-8C98-33A0C65F8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66" y="6940062"/>
            <a:ext cx="4206866" cy="226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64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715616" y="1588701"/>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Dành cho quản lý</a:t>
            </a:r>
            <a:endParaRPr lang="en-US" b="1">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481729-B19C-9106-3DE6-2A4F33467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483" y="7832603"/>
            <a:ext cx="5669281" cy="2799537"/>
          </a:xfrm>
          <a:prstGeom prst="roundRect">
            <a:avLst>
              <a:gd name="adj" fmla="val 87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341E9E6-7B46-90FA-EBDC-1006410DC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95929" y="2644075"/>
            <a:ext cx="1804670" cy="9055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AE05E6E4-4EFF-99B2-2AC5-E2BB41F29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8282" y="2685350"/>
            <a:ext cx="1853392" cy="910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223064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745" y="1648197"/>
            <a:ext cx="7822509" cy="4050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7952" y="3278012"/>
            <a:ext cx="1585731" cy="7912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a:extLst>
              <a:ext uri="{FF2B5EF4-FFF2-40B4-BE49-F238E27FC236}">
                <a16:creationId xmlns:a16="http://schemas.microsoft.com/office/drawing/2014/main" id="{E72D600C-A0F0-4C67-018D-D47D266D5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8666" y="3278013"/>
            <a:ext cx="1835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981607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9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6945" y="1463041"/>
            <a:ext cx="7885086" cy="45262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0266" y="3278013"/>
            <a:ext cx="1835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D73FCB7B-B0D2-5536-1C7D-F70399D957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8236" y="3278012"/>
            <a:ext cx="192786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018322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147"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3397" y="1524402"/>
            <a:ext cx="7825205" cy="42984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6516" y="3192653"/>
            <a:ext cx="192786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B772346-4794-11A7-25DC-87FA6B61C6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5538" y="3192652"/>
            <a:ext cx="159334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2765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20"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5958" y="1813962"/>
            <a:ext cx="8151981" cy="3719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5738" y="3156093"/>
            <a:ext cx="159334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12739DF8-9910-9E6F-58FC-78DBB57597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93389" y="3156093"/>
            <a:ext cx="2087993"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585517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171"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972" y="1645163"/>
            <a:ext cx="7393031" cy="43273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6389" y="3278011"/>
            <a:ext cx="2087993"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9781AB8E-21F1-3CAF-E9A7-544DAD68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109" y="3278010"/>
            <a:ext cx="190629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65227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480" y="3278010"/>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6256" y="1645163"/>
            <a:ext cx="7506463" cy="4328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90229" y="3278008"/>
            <a:ext cx="1906291"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E423CD95-85CB-3C60-E466-52B6BCCBBB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6194" y="3278008"/>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38417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295"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8510" y="1478280"/>
            <a:ext cx="7942098" cy="4541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3994" y="328011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2F169422-C453-D274-948D-4002D72F39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979583" y="3280111"/>
            <a:ext cx="1534216"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91766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6295"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3023" y="1404512"/>
            <a:ext cx="8117144" cy="4536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0167" y="3278001"/>
            <a:ext cx="1534216"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0F40C70-EB99-78B9-0186-E245C61C81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55981" y="3277999"/>
            <a:ext cx="176420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508721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294"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0528" y="1645163"/>
            <a:ext cx="7675653" cy="3947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41504" y="3278000"/>
            <a:ext cx="176420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0AE84697-261A-8229-0ABE-5999B9F713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531354" y="3277999"/>
            <a:ext cx="1502158"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416127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0A5BFA-D3F0-0B40-1714-B7FBDA58C445}"/>
              </a:ext>
            </a:extLst>
          </p:cNvPr>
          <p:cNvSpPr txBox="1"/>
          <p:nvPr/>
        </p:nvSpPr>
        <p:spPr>
          <a:xfrm>
            <a:off x="5484124" y="237934"/>
            <a:ext cx="9074307"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724" y="254406"/>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513D93-FCBF-1696-613A-9BC8A4654BCB}"/>
              </a:ext>
            </a:extLst>
          </p:cNvPr>
          <p:cNvSpPr txBox="1"/>
          <p:nvPr/>
        </p:nvSpPr>
        <p:spPr>
          <a:xfrm>
            <a:off x="278989" y="822709"/>
            <a:ext cx="1630575" cy="646331"/>
          </a:xfrm>
          <a:prstGeom prst="rect">
            <a:avLst/>
          </a:prstGeom>
          <a:noFill/>
        </p:spPr>
        <p:txBody>
          <a:bodyPr wrap="none" rtlCol="0">
            <a:spAutoFit/>
          </a:bodyPr>
          <a:lstStyle/>
          <a:p>
            <a:r>
              <a:rPr lang="vi-VN" sz="3600">
                <a:latin typeface="Bahnschrift Condensed" panose="020B0502040204020203" pitchFamily="34" charset="0"/>
              </a:rPr>
              <a:t>Giới thiệu</a:t>
            </a:r>
            <a:endParaRPr lang="en-US" sz="3600">
              <a:latin typeface="Bahnschrift Condensed" panose="020B0502040204020203" pitchFamily="34" charset="0"/>
            </a:endParaRPr>
          </a:p>
        </p:txBody>
      </p:sp>
      <p:sp>
        <p:nvSpPr>
          <p:cNvPr id="4" name="TextBox 3">
            <a:extLst>
              <a:ext uri="{FF2B5EF4-FFF2-40B4-BE49-F238E27FC236}">
                <a16:creationId xmlns:a16="http://schemas.microsoft.com/office/drawing/2014/main" id="{03B7384B-54BA-682A-D778-7E067C216C6C}"/>
              </a:ext>
            </a:extLst>
          </p:cNvPr>
          <p:cNvSpPr txBox="1"/>
          <p:nvPr/>
        </p:nvSpPr>
        <p:spPr>
          <a:xfrm>
            <a:off x="278989" y="1507981"/>
            <a:ext cx="4506362" cy="646331"/>
          </a:xfrm>
          <a:prstGeom prst="rect">
            <a:avLst/>
          </a:prstGeom>
          <a:noFill/>
        </p:spPr>
        <p:txBody>
          <a:bodyPr wrap="none" rtlCol="0">
            <a:spAutoFit/>
          </a:bodyPr>
          <a:lstStyle/>
          <a:p>
            <a:r>
              <a:rPr lang="vi-VN" sz="3600">
                <a:latin typeface="Bahnschrift Condensed" panose="020B0502040204020203" pitchFamily="34" charset="0"/>
              </a:rPr>
              <a:t>Tầm quan trọng của website</a:t>
            </a:r>
            <a:endParaRPr lang="en-US" sz="3600">
              <a:latin typeface="Bahnschrift Condensed" panose="020B0502040204020203" pitchFamily="34" charset="0"/>
            </a:endParaRPr>
          </a:p>
        </p:txBody>
      </p:sp>
      <p:sp>
        <p:nvSpPr>
          <p:cNvPr id="6" name="TextBox 5">
            <a:extLst>
              <a:ext uri="{FF2B5EF4-FFF2-40B4-BE49-F238E27FC236}">
                <a16:creationId xmlns:a16="http://schemas.microsoft.com/office/drawing/2014/main" id="{F2905335-96EF-0A84-5192-67FFB3797355}"/>
              </a:ext>
            </a:extLst>
          </p:cNvPr>
          <p:cNvSpPr txBox="1"/>
          <p:nvPr/>
        </p:nvSpPr>
        <p:spPr>
          <a:xfrm>
            <a:off x="278990" y="2082352"/>
            <a:ext cx="4301272" cy="646331"/>
          </a:xfrm>
          <a:prstGeom prst="rect">
            <a:avLst/>
          </a:prstGeom>
          <a:noFill/>
        </p:spPr>
        <p:txBody>
          <a:bodyPr wrap="square">
            <a:spAutoFit/>
          </a:bodyPr>
          <a:lstStyle/>
          <a:p>
            <a:r>
              <a:rPr lang="vi-VN" sz="3600">
                <a:latin typeface="Bahnschrift Condensed" panose="020B0502040204020203" pitchFamily="34" charset="0"/>
              </a:rPr>
              <a:t>Mục tiêu của trang web</a:t>
            </a:r>
            <a:endParaRPr lang="en-US" sz="3600">
              <a:latin typeface="Bahnschrift Condensed" panose="020B0502040204020203" pitchFamily="34" charset="0"/>
            </a:endParaRPr>
          </a:p>
        </p:txBody>
      </p:sp>
      <p:sp>
        <p:nvSpPr>
          <p:cNvPr id="13" name="TextBox 12">
            <a:extLst>
              <a:ext uri="{FF2B5EF4-FFF2-40B4-BE49-F238E27FC236}">
                <a16:creationId xmlns:a16="http://schemas.microsoft.com/office/drawing/2014/main" id="{8E50E15C-EB2A-2FBB-1EA6-6722E3AF6A23}"/>
              </a:ext>
            </a:extLst>
          </p:cNvPr>
          <p:cNvSpPr txBox="1"/>
          <p:nvPr/>
        </p:nvSpPr>
        <p:spPr>
          <a:xfrm>
            <a:off x="213360" y="2794557"/>
            <a:ext cx="3833101" cy="646331"/>
          </a:xfrm>
          <a:prstGeom prst="rect">
            <a:avLst/>
          </a:prstGeom>
          <a:noFill/>
        </p:spPr>
        <p:txBody>
          <a:bodyPr wrap="none" rtlCol="0">
            <a:spAutoFit/>
          </a:bodyPr>
          <a:lstStyle/>
          <a:p>
            <a:r>
              <a:rPr lang="en-US" sz="3600" dirty="0">
                <a:latin typeface="Bahnschrift Condensed" panose="020B0502040204020203" pitchFamily="34" charset="0"/>
              </a:rPr>
              <a:t> </a:t>
            </a:r>
            <a:r>
              <a:rPr lang="vi-VN" sz="3600" dirty="0">
                <a:latin typeface="Bahnschrift Condensed" panose="020B0502040204020203" pitchFamily="34" charset="0"/>
              </a:rPr>
              <a:t>Giao diện và chức năng</a:t>
            </a:r>
            <a:endParaRPr lang="en-US" sz="3600" dirty="0">
              <a:latin typeface="Bahnschrift Condensed" panose="020B0502040204020203" pitchFamily="34" charset="0"/>
            </a:endParaRPr>
          </a:p>
        </p:txBody>
      </p:sp>
      <p:sp>
        <p:nvSpPr>
          <p:cNvPr id="14" name="TextBox 13">
            <a:extLst>
              <a:ext uri="{FF2B5EF4-FFF2-40B4-BE49-F238E27FC236}">
                <a16:creationId xmlns:a16="http://schemas.microsoft.com/office/drawing/2014/main" id="{65435838-1323-E727-5739-6DEF61D95A26}"/>
              </a:ext>
            </a:extLst>
          </p:cNvPr>
          <p:cNvSpPr txBox="1"/>
          <p:nvPr/>
        </p:nvSpPr>
        <p:spPr>
          <a:xfrm>
            <a:off x="213360" y="3479829"/>
            <a:ext cx="3680816" cy="646331"/>
          </a:xfrm>
          <a:prstGeom prst="rect">
            <a:avLst/>
          </a:prstGeom>
          <a:noFill/>
        </p:spPr>
        <p:txBody>
          <a:bodyPr wrap="none" rtlCol="0">
            <a:spAutoFit/>
          </a:bodyPr>
          <a:lstStyle/>
          <a:p>
            <a:r>
              <a:rPr lang="en-US" sz="3600" dirty="0">
                <a:latin typeface="Bahnschrift Condensed" panose="020B0502040204020203" pitchFamily="34" charset="0"/>
              </a:rPr>
              <a:t> </a:t>
            </a:r>
            <a:r>
              <a:rPr lang="en-US" sz="3600" dirty="0" err="1">
                <a:latin typeface="Bahnschrift Condensed" panose="020B0502040204020203" pitchFamily="34" charset="0"/>
              </a:rPr>
              <a:t>Tương</a:t>
            </a:r>
            <a:r>
              <a:rPr lang="en-US" sz="3600" dirty="0">
                <a:latin typeface="Bahnschrift Condensed" panose="020B0502040204020203" pitchFamily="34" charset="0"/>
              </a:rPr>
              <a:t> </a:t>
            </a:r>
            <a:r>
              <a:rPr lang="en-US" sz="3600" dirty="0" err="1">
                <a:latin typeface="Bahnschrift Condensed" panose="020B0502040204020203" pitchFamily="34" charset="0"/>
              </a:rPr>
              <a:t>lai</a:t>
            </a:r>
            <a:r>
              <a:rPr lang="en-US" sz="3600" dirty="0">
                <a:latin typeface="Bahnschrift Condensed" panose="020B0502040204020203" pitchFamily="34" charset="0"/>
              </a:rPr>
              <a:t> </a:t>
            </a:r>
            <a:r>
              <a:rPr lang="en-US" sz="3600" dirty="0" err="1">
                <a:latin typeface="Bahnschrift Condensed" panose="020B0502040204020203" pitchFamily="34" charset="0"/>
              </a:rPr>
              <a:t>và</a:t>
            </a:r>
            <a:r>
              <a:rPr lang="en-US" sz="3600" dirty="0">
                <a:latin typeface="Bahnschrift Condensed" panose="020B0502040204020203" pitchFamily="34" charset="0"/>
              </a:rPr>
              <a:t> xu </a:t>
            </a:r>
            <a:r>
              <a:rPr lang="en-US" sz="3600" dirty="0" err="1">
                <a:latin typeface="Bahnschrift Condensed" panose="020B0502040204020203" pitchFamily="34" charset="0"/>
              </a:rPr>
              <a:t>hướng</a:t>
            </a:r>
            <a:endParaRPr lang="en-US" sz="3600" dirty="0">
              <a:latin typeface="Bahnschrift Condensed" panose="020B0502040204020203" pitchFamily="34" charset="0"/>
            </a:endParaRPr>
          </a:p>
        </p:txBody>
      </p:sp>
    </p:spTree>
    <p:extLst>
      <p:ext uri="{BB962C8B-B14F-4D97-AF65-F5344CB8AC3E}">
        <p14:creationId xmlns:p14="http://schemas.microsoft.com/office/powerpoint/2010/main" val="29984919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6591"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284" y="3278000"/>
            <a:ext cx="2058933"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708" y="1432560"/>
            <a:ext cx="7748558" cy="4282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17FFE84-A7EE-B795-E76B-65D85B92B3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12224" y="3278000"/>
            <a:ext cx="1502158"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6194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906291" cy="400110"/>
          </a:xfrm>
          <a:prstGeom prst="rect">
            <a:avLst/>
          </a:prstGeom>
          <a:noFill/>
        </p:spPr>
        <p:txBody>
          <a:bodyPr wrap="none" rtlCol="0">
            <a:spAutoFit/>
          </a:bodyPr>
          <a:lstStyle/>
          <a:p>
            <a:r>
              <a:rPr lang="vi-VN" sz="2000">
                <a:latin typeface="Bahnschrift Condensed" panose="020B0502040204020203" pitchFamily="34" charset="0"/>
              </a:rPr>
              <a:t>Giao Diện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510377" y="692644"/>
            <a:ext cx="3360215" cy="461665"/>
          </a:xfrm>
          <a:prstGeom prst="rect">
            <a:avLst/>
          </a:prstGeom>
          <a:noFill/>
        </p:spPr>
        <p:txBody>
          <a:bodyPr wrap="none" rtlCol="0">
            <a:spAutoFit/>
          </a:bodyPr>
          <a:lstStyle/>
          <a:p>
            <a:r>
              <a:rPr lang="vi-VN" sz="2400" b="1">
                <a:latin typeface="Bahnschrift Condensed" panose="020B0502040204020203" pitchFamily="34" charset="0"/>
              </a:rPr>
              <a:t>Giao diện dành cho khách hàng</a:t>
            </a:r>
            <a:endParaRPr lang="en-US" sz="2400" b="1">
              <a:latin typeface="Bahnschrift Condensed" panose="020B0502040204020203" pitchFamily="34" charset="0"/>
            </a:endParaRPr>
          </a:p>
        </p:txBody>
      </p:sp>
      <p:pic>
        <p:nvPicPr>
          <p:cNvPr id="26" name="Picture 25">
            <a:extLst>
              <a:ext uri="{FF2B5EF4-FFF2-40B4-BE49-F238E27FC236}">
                <a16:creationId xmlns:a16="http://schemas.microsoft.com/office/drawing/2014/main" id="{BB143A70-F9C5-9D3E-DB5F-25F22F988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25"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1C89CEE3-0D33-8053-6B12-DF87A9E45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139" y="3278013"/>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57A6DEE-260E-AC84-4F93-C9CC4B3E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0225" y="3278013"/>
            <a:ext cx="1537439"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8BE842E-4778-F93B-F335-4B317C726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2714" y="3278010"/>
            <a:ext cx="1762415"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E6CD0AD8-DE60-4D08-2C14-1B87F657F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7571" y="3278007"/>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37DCE9D0-A256-62FF-0DD9-4199EB83C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5485" y="3278001"/>
            <a:ext cx="1897106" cy="791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CC8B45F-335A-4418-6E24-8303813E4E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6022" y="3278001"/>
            <a:ext cx="1906291"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27009DFF-1FF5-EB79-AD29-09DD04E473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6591" y="3278000"/>
            <a:ext cx="1906292"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D77D5BC-5326-EBBB-2FA0-A24361E0F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8253" y="3275890"/>
            <a:ext cx="2058933"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84B46D8C-C653-42C7-7E27-E10E2A363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7832" y="3275890"/>
            <a:ext cx="1762415"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17FFE84-A7EE-B795-E76B-65D85B92B3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2772" y="1295619"/>
            <a:ext cx="8197702" cy="43064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34528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59566" cy="400110"/>
          </a:xfrm>
          <a:prstGeom prst="rect">
            <a:avLst/>
          </a:prstGeom>
          <a:noFill/>
        </p:spPr>
        <p:txBody>
          <a:bodyPr wrap="none" rtlCol="0">
            <a:spAutoFit/>
          </a:bodyPr>
          <a:lstStyle/>
          <a:p>
            <a:r>
              <a:rPr lang="vi-VN" sz="2000">
                <a:latin typeface="Bahnschrift Condensed" panose="020B0502040204020203" pitchFamily="34" charset="0"/>
              </a:rPr>
              <a:t>Giao diện và chức năng</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Dành cho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715616" y="1588701"/>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Dành cho quản lý</a:t>
            </a:r>
            <a:endParaRPr lang="en-US"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24FD43C-F7D1-AE4B-09A3-857D36F54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876" y="3531418"/>
            <a:ext cx="1762415" cy="78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6CBDD07-A845-C185-2976-B687FE325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2509166" y="3380714"/>
            <a:ext cx="2075921" cy="109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46371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932" y="2023131"/>
            <a:ext cx="5901548" cy="32016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327" y="3105024"/>
            <a:ext cx="2272207"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A5B54E4B-FA3B-E0EA-57DE-E72E8A1AA9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96706" y="3105024"/>
            <a:ext cx="2179351"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187237ED-673C-3AEC-8FB4-09D51DF42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6" y="7294062"/>
            <a:ext cx="5901548" cy="32016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E1352597-2546-6C5C-D3A3-1C12C92484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0897" y="2910069"/>
            <a:ext cx="2272207"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666553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63"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6236" y="1969592"/>
            <a:ext cx="7017234" cy="3545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0222" y="3105023"/>
            <a:ext cx="2179351"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5BFBE53-9332-BDBF-606F-DBF81F8E1E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59316" y="3105022"/>
            <a:ext cx="1899852"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36235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95"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480" y="2069192"/>
            <a:ext cx="6599583" cy="34019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4676" y="3105023"/>
            <a:ext cx="1899852"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438D54BD-398A-EBE7-A951-6E4B80B559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6320" y="3105023"/>
            <a:ext cx="2819400"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4289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61" y="3105023"/>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8590" y="1871701"/>
            <a:ext cx="6086806" cy="3325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000" y="3105023"/>
            <a:ext cx="2078000"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E8AEB54A-ED5B-5BB6-7644-7B9A925654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81348" y="3105022"/>
            <a:ext cx="1999928"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861211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000"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6560" y="1778267"/>
            <a:ext cx="6787160" cy="3691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6708" y="2910068"/>
            <a:ext cx="1999928"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39576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8984577A-0CA1-C171-441E-7DDF14683CC8}"/>
              </a:ext>
            </a:extLst>
          </p:cNvPr>
          <p:cNvPicPr>
            <a:picLocks noChangeAspect="1"/>
          </p:cNvPicPr>
          <p:nvPr/>
        </p:nvPicPr>
        <p:blipFill>
          <a:blip r:embed="rId9">
            <a:extLst>
              <a:ext uri="{28A0092B-C50C-407E-A947-70E740481C1C}">
                <a14:useLocalDpi xmlns:a14="http://schemas.microsoft.com/office/drawing/2010/main" val="0"/>
              </a:ext>
            </a:extLst>
          </a:blip>
          <a:srcRect t="12667" b="12667"/>
          <a:stretch/>
        </p:blipFill>
        <p:spPr>
          <a:xfrm>
            <a:off x="10060397" y="3105022"/>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C774E3E3-6CC7-FB00-FB55-02E053BABB0B}"/>
              </a:ext>
            </a:extLst>
          </p:cNvPr>
          <p:cNvPicPr>
            <a:picLocks noChangeAspect="1"/>
          </p:cNvPicPr>
          <p:nvPr/>
        </p:nvPicPr>
        <p:blipFill>
          <a:blip r:embed="rId10"/>
          <a:stretch>
            <a:fillRect/>
          </a:stretch>
        </p:blipFill>
        <p:spPr>
          <a:xfrm>
            <a:off x="2783625" y="1645163"/>
            <a:ext cx="6858280" cy="3809733"/>
          </a:xfrm>
          <a:prstGeom prst="rect">
            <a:avLst/>
          </a:prstGeom>
        </p:spPr>
      </p:pic>
    </p:spTree>
    <p:extLst>
      <p:ext uri="{BB962C8B-B14F-4D97-AF65-F5344CB8AC3E}">
        <p14:creationId xmlns:p14="http://schemas.microsoft.com/office/powerpoint/2010/main" val="29210613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rcRect t="2451" b="2451"/>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rcRect t="8648" b="8648"/>
          <a:stretch/>
        </p:blipFill>
        <p:spPr>
          <a:xfrm>
            <a:off x="2332523" y="1572119"/>
            <a:ext cx="7188548" cy="37304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8984577A-0CA1-C171-441E-7DDF14683CC8}"/>
              </a:ext>
            </a:extLst>
          </p:cNvPr>
          <p:cNvPicPr>
            <a:picLocks noChangeAspect="1"/>
          </p:cNvPicPr>
          <p:nvPr/>
        </p:nvPicPr>
        <p:blipFill>
          <a:blip r:embed="rId10">
            <a:extLst>
              <a:ext uri="{28A0092B-C50C-407E-A947-70E740481C1C}">
                <a14:useLocalDpi xmlns:a14="http://schemas.microsoft.com/office/drawing/2010/main" val="0"/>
              </a:ext>
            </a:extLst>
          </a:blip>
          <a:srcRect t="13682" b="13682"/>
          <a:stretch/>
        </p:blipFill>
        <p:spPr>
          <a:xfrm>
            <a:off x="10060397" y="3105022"/>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423254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90A5BFA-D3F0-0B40-1714-B7FBDA58C445}"/>
              </a:ext>
            </a:extLst>
          </p:cNvPr>
          <p:cNvSpPr txBox="1"/>
          <p:nvPr/>
        </p:nvSpPr>
        <p:spPr>
          <a:xfrm>
            <a:off x="5178938" y="19933"/>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Restaurant</a:t>
            </a:r>
            <a:endParaRPr lang="en-US" sz="3200" b="1">
              <a:solidFill>
                <a:schemeClr val="accent2"/>
              </a:solidFill>
              <a:effectLst>
                <a:outerShdw blurRad="38100" dist="38100" dir="2700000" algn="tl">
                  <a:srgbClr val="000000">
                    <a:alpha val="43137"/>
                  </a:srgbClr>
                </a:outerShdw>
              </a:effectLst>
            </a:endParaRPr>
          </a:p>
        </p:txBody>
      </p:sp>
      <p:grpSp>
        <p:nvGrpSpPr>
          <p:cNvPr id="21" name="Group 20">
            <a:extLst>
              <a:ext uri="{FF2B5EF4-FFF2-40B4-BE49-F238E27FC236}">
                <a16:creationId xmlns:a16="http://schemas.microsoft.com/office/drawing/2014/main" id="{84B6A3F9-EA6B-51B0-C479-99FB9D4AFD40}"/>
              </a:ext>
            </a:extLst>
          </p:cNvPr>
          <p:cNvGrpSpPr/>
          <p:nvPr/>
        </p:nvGrpSpPr>
        <p:grpSpPr>
          <a:xfrm>
            <a:off x="300870" y="306184"/>
            <a:ext cx="1261713" cy="400110"/>
            <a:chOff x="300870" y="306184"/>
            <a:chExt cx="1261713" cy="400110"/>
          </a:xfrm>
        </p:grpSpPr>
        <p:sp>
          <p:nvSpPr>
            <p:cNvPr id="13" name="TextBox 12">
              <a:extLst>
                <a:ext uri="{FF2B5EF4-FFF2-40B4-BE49-F238E27FC236}">
                  <a16:creationId xmlns:a16="http://schemas.microsoft.com/office/drawing/2014/main" id="{44027FDE-9E6B-B603-487D-364816CA96CB}"/>
                </a:ext>
              </a:extLst>
            </p:cNvPr>
            <p:cNvSpPr txBox="1"/>
            <p:nvPr/>
          </p:nvSpPr>
          <p:spPr>
            <a:xfrm>
              <a:off x="320981" y="306184"/>
              <a:ext cx="1241602" cy="400110"/>
            </a:xfrm>
            <a:prstGeom prst="rect">
              <a:avLst/>
            </a:prstGeom>
            <a:noFill/>
          </p:spPr>
          <p:txBody>
            <a:bodyPr wrap="square" rtlCol="0">
              <a:spAutoFit/>
            </a:bodyPr>
            <a:lstStyle/>
            <a:p>
              <a:r>
                <a:rPr lang="vi-VN" sz="2000">
                  <a:latin typeface="Bahnschrift Condensed" panose="020B0502040204020203" pitchFamily="34" charset="0"/>
                </a:rPr>
                <a:t>GIỚI THIỆU</a:t>
              </a:r>
              <a:endParaRPr lang="en-US" sz="2000">
                <a:latin typeface="Bahnschrift Condensed" panose="020B0502040204020203" pitchFamily="34" charset="0"/>
              </a:endParaRPr>
            </a:p>
          </p:txBody>
        </p:sp>
        <p:cxnSp>
          <p:nvCxnSpPr>
            <p:cNvPr id="17" name="Straight Connector 16">
              <a:extLst>
                <a:ext uri="{FF2B5EF4-FFF2-40B4-BE49-F238E27FC236}">
                  <a16:creationId xmlns:a16="http://schemas.microsoft.com/office/drawing/2014/main" id="{B0568EC2-7842-1178-73B7-4EB5B51C43ED}"/>
                </a:ext>
              </a:extLst>
            </p:cNvPr>
            <p:cNvCxnSpPr>
              <a:cxnSpLocks/>
            </p:cNvCxnSpPr>
            <p:nvPr/>
          </p:nvCxnSpPr>
          <p:spPr>
            <a:xfrm>
              <a:off x="300870" y="706294"/>
              <a:ext cx="11050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18CDE6D-FBD6-17E3-B0D8-B30EBAECA764}"/>
              </a:ext>
            </a:extLst>
          </p:cNvPr>
          <p:cNvSpPr txBox="1"/>
          <p:nvPr/>
        </p:nvSpPr>
        <p:spPr>
          <a:xfrm>
            <a:off x="-219919" y="1055649"/>
            <a:ext cx="8113853" cy="1683538"/>
          </a:xfrm>
          <a:prstGeom prst="rect">
            <a:avLst/>
          </a:prstGeom>
          <a:noFill/>
        </p:spPr>
        <p:txBody>
          <a:bodyPr wrap="square">
            <a:spAutoFit/>
          </a:bodyPr>
          <a:lstStyle/>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Tên nhà hàng:</a:t>
            </a:r>
            <a:r>
              <a:rPr lang="en-US" sz="1800">
                <a:solidFill>
                  <a:srgbClr val="000000"/>
                </a:solidFill>
                <a:effectLst/>
                <a:latin typeface="Times New Roman" panose="02020603050405020304" pitchFamily="18" charset="0"/>
                <a:ea typeface="Times New Roman" panose="02020603050405020304" pitchFamily="18" charset="0"/>
              </a:rPr>
              <a:t> Tầm Vị.</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Địa chỉ</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solidFill>
                  <a:srgbClr val="050505"/>
                </a:solidFill>
                <a:effectLst/>
                <a:latin typeface="Times New Roman" panose="02020603050405020304" pitchFamily="18" charset="0"/>
                <a:ea typeface="Times New Roman" panose="02020603050405020304" pitchFamily="18" charset="0"/>
              </a:rPr>
              <a:t>4B phố Yên Thế, Hà Nội.</a:t>
            </a:r>
            <a:endParaRPr lang="en-US" sz="1600">
              <a:effectLst/>
              <a:latin typeface="Times New Roman" panose="02020603050405020304" pitchFamily="18" charset="0"/>
              <a:ea typeface="Times New Roman" panose="02020603050405020304" pitchFamily="18" charset="0"/>
            </a:endParaRPr>
          </a:p>
          <a:p>
            <a:pPr indent="457200" algn="just">
              <a:lnSpc>
                <a:spcPct val="135000"/>
              </a:lnSpc>
              <a:spcBef>
                <a:spcPts val="300"/>
              </a:spcBef>
              <a:spcAft>
                <a:spcPts val="300"/>
              </a:spcAft>
            </a:pPr>
            <a:r>
              <a:rPr lang="en-US" sz="1800" b="1">
                <a:solidFill>
                  <a:srgbClr val="000000"/>
                </a:solidFill>
                <a:effectLst/>
                <a:latin typeface="Times New Roman" panose="02020603050405020304" pitchFamily="18" charset="0"/>
                <a:ea typeface="Times New Roman" panose="02020603050405020304" pitchFamily="18" charset="0"/>
              </a:rPr>
              <a:t>Lĩnh vực kinh doanh</a:t>
            </a:r>
            <a:r>
              <a:rPr lang="en-US" sz="1800">
                <a:solidFill>
                  <a:srgbClr val="000000"/>
                </a:solidFill>
                <a:effectLst/>
                <a:latin typeface="Times New Roman" panose="02020603050405020304" pitchFamily="18" charset="0"/>
                <a:ea typeface="Times New Roman" panose="02020603050405020304" pitchFamily="18" charset="0"/>
              </a:rPr>
              <a:t>: Dịch vụ ăn uống.	</a:t>
            </a:r>
            <a:endParaRPr lang="en-US" sz="1600">
              <a:effectLst/>
              <a:latin typeface="Times New Roman" panose="02020603050405020304" pitchFamily="18" charset="0"/>
              <a:ea typeface="Times New Roman" panose="02020603050405020304" pitchFamily="18" charset="0"/>
            </a:endParaRPr>
          </a:p>
          <a:p>
            <a:r>
              <a:rPr lang="vi-VN" b="1">
                <a:solidFill>
                  <a:srgbClr val="000000"/>
                </a:solidFill>
                <a:latin typeface="Times New Roman" panose="02020603050405020304" pitchFamily="18" charset="0"/>
                <a:ea typeface="Times New Roman" panose="02020603050405020304" pitchFamily="18" charset="0"/>
              </a:rPr>
              <a:t>        </a:t>
            </a:r>
            <a:r>
              <a:rPr lang="en-US" sz="1800" b="1">
                <a:solidFill>
                  <a:srgbClr val="000000"/>
                </a:solidFill>
                <a:effectLst/>
                <a:latin typeface="Times New Roman" panose="02020603050405020304" pitchFamily="18" charset="0"/>
                <a:ea typeface="Times New Roman" panose="02020603050405020304" pitchFamily="18" charset="0"/>
              </a:rPr>
              <a:t>Hình thức kinh doanh</a:t>
            </a:r>
            <a:r>
              <a:rPr lang="en-US" sz="1800">
                <a:solidFill>
                  <a:srgbClr val="000000"/>
                </a:solidFill>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Cung cấp các dịch vụ ăn uống cho khách hàng. </a:t>
            </a:r>
            <a:endParaRPr lang="en-US"/>
          </a:p>
        </p:txBody>
      </p:sp>
      <p:pic>
        <p:nvPicPr>
          <p:cNvPr id="16" name="Picture 15">
            <a:extLst>
              <a:ext uri="{FF2B5EF4-FFF2-40B4-BE49-F238E27FC236}">
                <a16:creationId xmlns:a16="http://schemas.microsoft.com/office/drawing/2014/main" id="{CCE2F772-FD30-C39D-20C6-95ED821DFF2C}"/>
              </a:ext>
            </a:extLst>
          </p:cNvPr>
          <p:cNvPicPr>
            <a:picLocks noChangeAspect="1"/>
          </p:cNvPicPr>
          <p:nvPr/>
        </p:nvPicPr>
        <p:blipFill>
          <a:blip r:embed="rId2">
            <a:extLst>
              <a:ext uri="{28A0092B-C50C-407E-A947-70E740481C1C}">
                <a14:useLocalDpi xmlns:a14="http://schemas.microsoft.com/office/drawing/2010/main" val="0"/>
              </a:ext>
            </a:extLst>
          </a:blip>
          <a:srcRect t="5923" b="5923"/>
          <a:stretch/>
        </p:blipFill>
        <p:spPr>
          <a:xfrm>
            <a:off x="7564632" y="1080754"/>
            <a:ext cx="3833228" cy="2251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7ED0DA80-73A3-882E-C2C5-0F62D616C985}"/>
              </a:ext>
            </a:extLst>
          </p:cNvPr>
          <p:cNvSpPr txBox="1"/>
          <p:nvPr/>
        </p:nvSpPr>
        <p:spPr>
          <a:xfrm>
            <a:off x="218440" y="2719209"/>
            <a:ext cx="6207760" cy="646331"/>
          </a:xfrm>
          <a:prstGeom prst="rect">
            <a:avLst/>
          </a:prstGeom>
          <a:noFill/>
        </p:spPr>
        <p:txBody>
          <a:bodyPr wrap="square">
            <a:spAutoFit/>
          </a:bodyPr>
          <a:lstStyle/>
          <a:p>
            <a:r>
              <a:rPr lang="en-US" sz="1800" b="1">
                <a:solidFill>
                  <a:srgbClr val="000000"/>
                </a:solidFill>
                <a:effectLst/>
                <a:latin typeface="Times New Roman" panose="02020603050405020304" pitchFamily="18" charset="0"/>
                <a:ea typeface="Times New Roman" panose="02020603050405020304" pitchFamily="18" charset="0"/>
              </a:rPr>
              <a:t>Phương thức thanh toán</a:t>
            </a:r>
            <a:r>
              <a:rPr lang="en-US" sz="1800">
                <a:solidFill>
                  <a:srgbClr val="000000"/>
                </a:solidFill>
                <a:effectLst/>
                <a:latin typeface="Times New Roman" panose="02020603050405020304" pitchFamily="18" charset="0"/>
                <a:ea typeface="Times New Roman" panose="02020603050405020304" pitchFamily="18" charset="0"/>
              </a:rPr>
              <a:t>: Thanh toán bằng tiền mặt, </a:t>
            </a:r>
            <a:r>
              <a:rPr lang="vi-VN">
                <a:solidFill>
                  <a:srgbClr val="000000"/>
                </a:solidFill>
                <a:latin typeface="Times New Roman" panose="02020603050405020304" pitchFamily="18" charset="0"/>
                <a:ea typeface="Times New Roman" panose="02020603050405020304" pitchFamily="18" charset="0"/>
              </a:rPr>
              <a:t>chuyển khoản .</a:t>
            </a:r>
            <a:endParaRPr lang="en-US"/>
          </a:p>
        </p:txBody>
      </p:sp>
    </p:spTree>
    <p:extLst>
      <p:ext uri="{BB962C8B-B14F-4D97-AF65-F5344CB8AC3E}">
        <p14:creationId xmlns:p14="http://schemas.microsoft.com/office/powerpoint/2010/main" val="6637546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rcRect t="9737" b="9737"/>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rcRect t="12700" b="12700"/>
          <a:stretch/>
        </p:blipFill>
        <p:spPr>
          <a:xfrm>
            <a:off x="2479727" y="1572120"/>
            <a:ext cx="7466076" cy="387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8984577A-0CA1-C171-441E-7DDF14683CC8}"/>
              </a:ext>
            </a:extLst>
          </p:cNvPr>
          <p:cNvPicPr>
            <a:picLocks noChangeAspect="1"/>
          </p:cNvPicPr>
          <p:nvPr/>
        </p:nvPicPr>
        <p:blipFill>
          <a:blip r:embed="rId10">
            <a:extLst>
              <a:ext uri="{28A0092B-C50C-407E-A947-70E740481C1C}">
                <a14:useLocalDpi xmlns:a14="http://schemas.microsoft.com/office/drawing/2010/main" val="0"/>
              </a:ext>
            </a:extLst>
          </a:blip>
          <a:srcRect t="4133" b="4133"/>
          <a:stretch/>
        </p:blipFill>
        <p:spPr>
          <a:xfrm>
            <a:off x="10060397" y="3105022"/>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848479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rcRect t="13682" b="13682"/>
          <a:stretch/>
        </p:blipFill>
        <p:spPr>
          <a:xfrm>
            <a:off x="186295"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rcRect t="2893" b="2893"/>
          <a:stretch/>
        </p:blipFill>
        <p:spPr>
          <a:xfrm>
            <a:off x="2479727" y="1572120"/>
            <a:ext cx="7466076" cy="387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38782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53392"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61649867-CD63-E7B3-4E9A-C676A8A3F709}"/>
              </a:ext>
            </a:extLst>
          </p:cNvPr>
          <p:cNvSpPr txBox="1"/>
          <p:nvPr/>
        </p:nvSpPr>
        <p:spPr>
          <a:xfrm>
            <a:off x="4480560" y="847615"/>
            <a:ext cx="3464410" cy="461665"/>
          </a:xfrm>
          <a:prstGeom prst="rect">
            <a:avLst/>
          </a:prstGeom>
          <a:noFill/>
        </p:spPr>
        <p:txBody>
          <a:bodyPr wrap="none" rtlCol="0">
            <a:spAutoFit/>
          </a:bodyPr>
          <a:lstStyle/>
          <a:p>
            <a:r>
              <a:rPr lang="vi-VN" sz="2400" b="1">
                <a:latin typeface="Bahnschrift Condensed" panose="020B0502040204020203" pitchFamily="34" charset="0"/>
              </a:rPr>
              <a:t>Giao diện dành cho quản trị viên</a:t>
            </a:r>
            <a:endParaRPr lang="en-US" sz="2400" b="1">
              <a:latin typeface="Bahnschrift Condensed" panose="020B0502040204020203" pitchFamily="34" charset="0"/>
            </a:endParaRPr>
          </a:p>
        </p:txBody>
      </p:sp>
      <p:pic>
        <p:nvPicPr>
          <p:cNvPr id="13" name="Picture 12">
            <a:extLst>
              <a:ext uri="{FF2B5EF4-FFF2-40B4-BE49-F238E27FC236}">
                <a16:creationId xmlns:a16="http://schemas.microsoft.com/office/drawing/2014/main" id="{B56B11B2-75F6-5CEB-A1DF-568C7C772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E81AEE5-3EB0-314D-D4CC-3156B1D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499"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CD50F7E-806E-B73D-8F21-878520CD5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499" y="3105022"/>
            <a:ext cx="235992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BA9E3FD6-79A4-2BC6-AF65-59CCE1226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8324" y="3105023"/>
            <a:ext cx="2545572"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6A9A18A-CD9C-BE0D-64C5-D3C7C50E9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5499" y="3105023"/>
            <a:ext cx="2053985" cy="1037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F118A87-CD26-D14E-B455-3994D3761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0656" y="3105022"/>
            <a:ext cx="2320873" cy="1037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416390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267674" y="456356"/>
            <a:ext cx="3010761" cy="400110"/>
          </a:xfrm>
          <a:prstGeom prst="rect">
            <a:avLst/>
          </a:prstGeom>
          <a:noFill/>
        </p:spPr>
        <p:txBody>
          <a:bodyPr wrap="none" rtlCol="0">
            <a:spAutoFit/>
          </a:bodyPr>
          <a:lstStyle/>
          <a:p>
            <a:r>
              <a:rPr lang="vi-VN" sz="2000" b="1" u="sng" dirty="0">
                <a:latin typeface="Bahnschrift Condensed" panose="020B0502040204020203" pitchFamily="34" charset="0"/>
              </a:rPr>
              <a:t>Tầm quan trọng của một website </a:t>
            </a:r>
            <a:endParaRPr lang="en-US" sz="2000" b="1" u="sng" dirty="0">
              <a:latin typeface="Bahnschrift Condensed" panose="020B0502040204020203" pitchFamily="34" charset="0"/>
            </a:endParaRPr>
          </a:p>
        </p:txBody>
      </p:sp>
      <p:sp>
        <p:nvSpPr>
          <p:cNvPr id="41" name="TextBox 40">
            <a:extLst>
              <a:ext uri="{FF2B5EF4-FFF2-40B4-BE49-F238E27FC236}">
                <a16:creationId xmlns:a16="http://schemas.microsoft.com/office/drawing/2014/main" id="{68138756-D68A-C306-3DF9-3CCE4F61505E}"/>
              </a:ext>
            </a:extLst>
          </p:cNvPr>
          <p:cNvSpPr txBox="1"/>
          <p:nvPr/>
        </p:nvSpPr>
        <p:spPr>
          <a:xfrm>
            <a:off x="1110855" y="1179879"/>
            <a:ext cx="2000869" cy="400110"/>
          </a:xfrm>
          <a:prstGeom prst="rect">
            <a:avLst/>
          </a:prstGeom>
          <a:noFill/>
        </p:spPr>
        <p:txBody>
          <a:bodyPr wrap="none" rtlCol="0">
            <a:spAutoFit/>
          </a:bodyPr>
          <a:lstStyle/>
          <a:p>
            <a:r>
              <a:rPr lang="vi-VN" sz="2000" dirty="0">
                <a:latin typeface="+mj-lt"/>
              </a:rPr>
              <a:t>Thời Đại Số Hóa</a:t>
            </a:r>
            <a:r>
              <a:rPr lang="en-US" sz="2000" dirty="0">
                <a:latin typeface="+mj-lt"/>
              </a:rPr>
              <a:t>.</a:t>
            </a:r>
          </a:p>
        </p:txBody>
      </p:sp>
      <p:sp>
        <p:nvSpPr>
          <p:cNvPr id="44" name="TextBox 43">
            <a:extLst>
              <a:ext uri="{FF2B5EF4-FFF2-40B4-BE49-F238E27FC236}">
                <a16:creationId xmlns:a16="http://schemas.microsoft.com/office/drawing/2014/main" id="{FD7B0754-3AEE-2950-1A61-F2D5E55610F0}"/>
              </a:ext>
            </a:extLst>
          </p:cNvPr>
          <p:cNvSpPr txBox="1"/>
          <p:nvPr/>
        </p:nvSpPr>
        <p:spPr>
          <a:xfrm>
            <a:off x="1110855" y="1645163"/>
            <a:ext cx="7766870" cy="707886"/>
          </a:xfrm>
          <a:prstGeom prst="rect">
            <a:avLst/>
          </a:prstGeom>
          <a:noFill/>
        </p:spPr>
        <p:txBody>
          <a:bodyPr wrap="none" rtlCol="0">
            <a:spAutoFit/>
          </a:bodyPr>
          <a:lstStyle/>
          <a:p>
            <a:r>
              <a:rPr lang="vi-VN" sz="2000" dirty="0">
                <a:latin typeface="+mj-lt"/>
              </a:rPr>
              <a:t>Tạo ấn tượng, thu hút khách hàng, quản lý thông tin tối ưu hóa quảng cáo</a:t>
            </a:r>
            <a:r>
              <a:rPr lang="en-US" sz="2000" dirty="0">
                <a:latin typeface="Bahnschrift Condensed" panose="020B0502040204020203" pitchFamily="34" charset="0"/>
              </a:rPr>
              <a:t>.</a:t>
            </a:r>
          </a:p>
          <a:p>
            <a:endParaRPr lang="en-US" sz="2000" dirty="0">
              <a:latin typeface="Bahnschrift Condensed" panose="020B0502040204020203" pitchFamily="34" charset="0"/>
            </a:endParaRPr>
          </a:p>
        </p:txBody>
      </p:sp>
      <p:sp>
        <p:nvSpPr>
          <p:cNvPr id="45" name="TextBox 44">
            <a:extLst>
              <a:ext uri="{FF2B5EF4-FFF2-40B4-BE49-F238E27FC236}">
                <a16:creationId xmlns:a16="http://schemas.microsoft.com/office/drawing/2014/main" id="{2B90809C-89D0-868D-FAED-1C35467A8043}"/>
              </a:ext>
            </a:extLst>
          </p:cNvPr>
          <p:cNvSpPr txBox="1"/>
          <p:nvPr/>
        </p:nvSpPr>
        <p:spPr>
          <a:xfrm>
            <a:off x="1110853" y="3213382"/>
            <a:ext cx="8534709"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Nhược điểm nếu không có trang web : mất cơ hội tiếp cận khách hàng trực tuyến</a:t>
            </a:r>
            <a:r>
              <a:rPr lang="en-US" sz="2000" dirty="0">
                <a:latin typeface="Bahnschrift Condensed" panose="020B0502040204020203" pitchFamily="34" charset="0"/>
              </a:rPr>
              <a:t>.</a:t>
            </a:r>
          </a:p>
        </p:txBody>
      </p:sp>
      <p:sp>
        <p:nvSpPr>
          <p:cNvPr id="2" name="TextBox 1">
            <a:extLst>
              <a:ext uri="{FF2B5EF4-FFF2-40B4-BE49-F238E27FC236}">
                <a16:creationId xmlns:a16="http://schemas.microsoft.com/office/drawing/2014/main" id="{C6515AF8-7A54-18DB-D565-17EE449C531A}"/>
              </a:ext>
            </a:extLst>
          </p:cNvPr>
          <p:cNvSpPr txBox="1"/>
          <p:nvPr/>
        </p:nvSpPr>
        <p:spPr>
          <a:xfrm>
            <a:off x="1110854" y="2187030"/>
            <a:ext cx="72507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Cung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chóng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chia </a:t>
            </a:r>
            <a:r>
              <a:rPr lang="en-US" sz="2000" dirty="0" err="1">
                <a:latin typeface="Times New Roman" panose="02020603050405020304" pitchFamily="18" charset="0"/>
                <a:cs typeface="Times New Roman" panose="02020603050405020304" pitchFamily="18" charset="0"/>
              </a:rPr>
              <a:t>sẻ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a:t>
            </a:r>
          </a:p>
        </p:txBody>
      </p:sp>
      <p:sp>
        <p:nvSpPr>
          <p:cNvPr id="3" name="TextBox 2">
            <a:extLst>
              <a:ext uri="{FF2B5EF4-FFF2-40B4-BE49-F238E27FC236}">
                <a16:creationId xmlns:a16="http://schemas.microsoft.com/office/drawing/2014/main" id="{B7A2D295-6DCA-BB01-B48C-DABAF7CB84D6}"/>
              </a:ext>
            </a:extLst>
          </p:cNvPr>
          <p:cNvSpPr txBox="1"/>
          <p:nvPr/>
        </p:nvSpPr>
        <p:spPr>
          <a:xfrm>
            <a:off x="1110853" y="2694861"/>
            <a:ext cx="10094430"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luôn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sẵn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website ,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8797C1C4-ECB3-7A74-A1A6-B736ED9FECC3}"/>
              </a:ext>
            </a:extLst>
          </p:cNvPr>
          <p:cNvSpPr txBox="1"/>
          <p:nvPr/>
        </p:nvSpPr>
        <p:spPr>
          <a:xfrm>
            <a:off x="1110853" y="1179879"/>
            <a:ext cx="2000869" cy="400110"/>
          </a:xfrm>
          <a:prstGeom prst="rect">
            <a:avLst/>
          </a:prstGeom>
          <a:noFill/>
        </p:spPr>
        <p:txBody>
          <a:bodyPr wrap="none" rtlCol="0">
            <a:spAutoFit/>
          </a:bodyPr>
          <a:lstStyle/>
          <a:p>
            <a:r>
              <a:rPr lang="vi-VN" sz="2000" dirty="0">
                <a:latin typeface="+mj-lt"/>
              </a:rPr>
              <a:t>Thời Đại Số Hóa</a:t>
            </a:r>
            <a:r>
              <a:rPr lang="en-US" sz="2000" dirty="0">
                <a:latin typeface="+mj-lt"/>
              </a:rPr>
              <a:t>.</a:t>
            </a:r>
          </a:p>
        </p:txBody>
      </p:sp>
      <p:sp>
        <p:nvSpPr>
          <p:cNvPr id="5" name="TextBox 4">
            <a:extLst>
              <a:ext uri="{FF2B5EF4-FFF2-40B4-BE49-F238E27FC236}">
                <a16:creationId xmlns:a16="http://schemas.microsoft.com/office/drawing/2014/main" id="{C6FD855B-566A-5804-AEA0-89853BA089EF}"/>
              </a:ext>
            </a:extLst>
          </p:cNvPr>
          <p:cNvSpPr txBox="1"/>
          <p:nvPr/>
        </p:nvSpPr>
        <p:spPr>
          <a:xfrm>
            <a:off x="1110852" y="3748704"/>
            <a:ext cx="5046574"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55022CEF-03D5-239B-68B1-AC11022409D6}"/>
              </a:ext>
            </a:extLst>
          </p:cNvPr>
          <p:cNvSpPr txBox="1"/>
          <p:nvPr/>
        </p:nvSpPr>
        <p:spPr>
          <a:xfrm>
            <a:off x="1105472" y="4284026"/>
            <a:ext cx="4990528"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Quảng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24/7.</a:t>
            </a:r>
          </a:p>
        </p:txBody>
      </p:sp>
    </p:spTree>
    <p:extLst>
      <p:ext uri="{BB962C8B-B14F-4D97-AF65-F5344CB8AC3E}">
        <p14:creationId xmlns:p14="http://schemas.microsoft.com/office/powerpoint/2010/main" val="34718136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223686" cy="400110"/>
          </a:xfrm>
          <a:prstGeom prst="rect">
            <a:avLst/>
          </a:prstGeom>
          <a:noFill/>
        </p:spPr>
        <p:txBody>
          <a:bodyPr wrap="none" rtlCol="0">
            <a:spAutoFit/>
          </a:bodyPr>
          <a:lstStyle/>
          <a:p>
            <a:r>
              <a:rPr lang="vi-VN" sz="2000" b="1" u="sng" dirty="0">
                <a:latin typeface="Bahnschrift Condensed" panose="020B0502040204020203" pitchFamily="34" charset="0"/>
              </a:rPr>
              <a:t>Mục Tiêu Của Trang Web</a:t>
            </a:r>
            <a:endParaRPr lang="en-US" sz="2000" b="1" u="sng" dirty="0">
              <a:latin typeface="Bahnschrift Condensed" panose="020B0502040204020203" pitchFamily="34" charset="0"/>
            </a:endParaRPr>
          </a:p>
        </p:txBody>
      </p:sp>
      <p:sp>
        <p:nvSpPr>
          <p:cNvPr id="3" name="TextBox 2">
            <a:extLst>
              <a:ext uri="{FF2B5EF4-FFF2-40B4-BE49-F238E27FC236}">
                <a16:creationId xmlns:a16="http://schemas.microsoft.com/office/drawing/2014/main" id="{CB5C0628-8FA4-566C-0A17-DBAF260E2976}"/>
              </a:ext>
            </a:extLst>
          </p:cNvPr>
          <p:cNvSpPr txBox="1"/>
          <p:nvPr/>
        </p:nvSpPr>
        <p:spPr>
          <a:xfrm>
            <a:off x="494408" y="890798"/>
            <a:ext cx="6121400" cy="1200329"/>
          </a:xfrm>
          <a:prstGeom prst="rect">
            <a:avLst/>
          </a:prstGeom>
          <a:noFill/>
        </p:spPr>
        <p:txBody>
          <a:bodyPr wrap="square">
            <a:spAutoFit/>
          </a:bodyPr>
          <a:lstStyle/>
          <a:p>
            <a:r>
              <a:rPr lang="vi-VN" b="0" i="0" dirty="0">
                <a:effectLst/>
                <a:latin typeface="+mj-lt"/>
              </a:rPr>
              <a:t>Mục tiêu của trang web là tạo ra một trải nghiệm trực tuyến tương tự như việc đến nhà hàng, nơi khách hàng có thể khám phá thực đơn, đặt chỗ, và cảm nhận không gian qua màn hình</a:t>
            </a:r>
            <a:r>
              <a:rPr lang="en-US" dirty="0">
                <a:latin typeface="+mj-lt"/>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vi-VN" b="0" i="0" dirty="0">
                <a:effectLst/>
                <a:latin typeface="+mj-lt"/>
              </a:rPr>
              <a:t>.</a:t>
            </a:r>
            <a:endParaRPr lang="en-US" dirty="0">
              <a:latin typeface="+mj-lt"/>
            </a:endParaRPr>
          </a:p>
        </p:txBody>
      </p:sp>
    </p:spTree>
    <p:extLst>
      <p:ext uri="{BB962C8B-B14F-4D97-AF65-F5344CB8AC3E}">
        <p14:creationId xmlns:p14="http://schemas.microsoft.com/office/powerpoint/2010/main" val="24862216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2122697" cy="400110"/>
          </a:xfrm>
          <a:prstGeom prst="rect">
            <a:avLst/>
          </a:prstGeom>
          <a:noFill/>
        </p:spPr>
        <p:txBody>
          <a:bodyPr wrap="none" rtlCol="0">
            <a:spAutoFit/>
          </a:bodyPr>
          <a:lstStyle/>
          <a:p>
            <a:r>
              <a:rPr lang="en-US" sz="2000" b="1" u="sng" dirty="0" err="1">
                <a:latin typeface="Bahnschrift Condensed" panose="020B0502040204020203" pitchFamily="34" charset="0"/>
              </a:rPr>
              <a:t>Tương</a:t>
            </a:r>
            <a:r>
              <a:rPr lang="en-US" sz="2000" b="1" u="sng" dirty="0">
                <a:latin typeface="Bahnschrift Condensed" panose="020B0502040204020203" pitchFamily="34" charset="0"/>
              </a:rPr>
              <a:t> </a:t>
            </a:r>
            <a:r>
              <a:rPr lang="en-US" sz="2000" b="1" u="sng" dirty="0" err="1">
                <a:latin typeface="Bahnschrift Condensed" panose="020B0502040204020203" pitchFamily="34" charset="0"/>
              </a:rPr>
              <a:t>lai</a:t>
            </a:r>
            <a:r>
              <a:rPr lang="en-US" sz="2000" b="1" u="sng" dirty="0">
                <a:latin typeface="Bahnschrift Condensed" panose="020B0502040204020203" pitchFamily="34" charset="0"/>
              </a:rPr>
              <a:t> </a:t>
            </a:r>
            <a:r>
              <a:rPr lang="en-US" sz="2000" b="1" u="sng" dirty="0" err="1">
                <a:latin typeface="Bahnschrift Condensed" panose="020B0502040204020203" pitchFamily="34" charset="0"/>
              </a:rPr>
              <a:t>và</a:t>
            </a:r>
            <a:r>
              <a:rPr lang="en-US" sz="2000" b="1" u="sng" dirty="0">
                <a:latin typeface="Bahnschrift Condensed" panose="020B0502040204020203" pitchFamily="34" charset="0"/>
              </a:rPr>
              <a:t> xu </a:t>
            </a:r>
            <a:r>
              <a:rPr lang="en-US" sz="2000" b="1" u="sng" dirty="0" err="1">
                <a:latin typeface="Bahnschrift Condensed" panose="020B0502040204020203" pitchFamily="34" charset="0"/>
              </a:rPr>
              <a:t>hướng</a:t>
            </a:r>
            <a:r>
              <a:rPr lang="en-US" sz="2000" b="1" u="sng" dirty="0">
                <a:latin typeface="Bahnschrift Condensed" panose="020B0502040204020203" pitchFamily="34" charset="0"/>
              </a:rPr>
              <a:t> </a:t>
            </a:r>
          </a:p>
        </p:txBody>
      </p:sp>
      <p:sp>
        <p:nvSpPr>
          <p:cNvPr id="3" name="TextBox 2">
            <a:extLst>
              <a:ext uri="{FF2B5EF4-FFF2-40B4-BE49-F238E27FC236}">
                <a16:creationId xmlns:a16="http://schemas.microsoft.com/office/drawing/2014/main" id="{CB5C0628-8FA4-566C-0A17-DBAF260E2976}"/>
              </a:ext>
            </a:extLst>
          </p:cNvPr>
          <p:cNvSpPr txBox="1"/>
          <p:nvPr/>
        </p:nvSpPr>
        <p:spPr>
          <a:xfrm>
            <a:off x="494408" y="890798"/>
            <a:ext cx="6121400" cy="369332"/>
          </a:xfrm>
          <a:prstGeom prst="rect">
            <a:avLst/>
          </a:prstGeom>
          <a:noFill/>
        </p:spPr>
        <p:txBody>
          <a:bodyPr wrap="square">
            <a:spAutoFit/>
          </a:bodyPr>
          <a:lstStyle/>
          <a:p>
            <a:pPr algn="just"/>
            <a:r>
              <a:rPr lang="en-US" b="0" i="0" dirty="0" err="1">
                <a:solidFill>
                  <a:srgbClr val="222222"/>
                </a:solidFill>
                <a:effectLst/>
                <a:latin typeface="GoogleSans Bold"/>
              </a:rPr>
              <a:t>Đặt</a:t>
            </a:r>
            <a:r>
              <a:rPr lang="en-US" b="0" i="0" dirty="0">
                <a:solidFill>
                  <a:srgbClr val="222222"/>
                </a:solidFill>
                <a:effectLst/>
                <a:latin typeface="GoogleSans Bold"/>
              </a:rPr>
              <a:t> </a:t>
            </a:r>
            <a:r>
              <a:rPr lang="en-US" b="0" i="0" dirty="0" err="1">
                <a:solidFill>
                  <a:srgbClr val="222222"/>
                </a:solidFill>
                <a:effectLst/>
                <a:latin typeface="GoogleSans Bold"/>
              </a:rPr>
              <a:t>hàng</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giao</a:t>
            </a:r>
            <a:r>
              <a:rPr lang="en-US" b="0" i="0" dirty="0">
                <a:solidFill>
                  <a:srgbClr val="222222"/>
                </a:solidFill>
                <a:effectLst/>
                <a:latin typeface="GoogleSans Bold"/>
              </a:rPr>
              <a:t> </a:t>
            </a:r>
            <a:r>
              <a:rPr lang="en-US" b="0" i="0" dirty="0" err="1">
                <a:solidFill>
                  <a:srgbClr val="222222"/>
                </a:solidFill>
                <a:effectLst/>
                <a:latin typeface="GoogleSans Bold"/>
              </a:rPr>
              <a:t>hàng</a:t>
            </a:r>
            <a:endParaRPr lang="en-US" b="0" i="0" dirty="0">
              <a:solidFill>
                <a:srgbClr val="222222"/>
              </a:solidFill>
              <a:effectLst/>
              <a:latin typeface="GoogleSans"/>
            </a:endParaRPr>
          </a:p>
        </p:txBody>
      </p:sp>
      <p:sp>
        <p:nvSpPr>
          <p:cNvPr id="2" name="TextBox 1">
            <a:extLst>
              <a:ext uri="{FF2B5EF4-FFF2-40B4-BE49-F238E27FC236}">
                <a16:creationId xmlns:a16="http://schemas.microsoft.com/office/drawing/2014/main" id="{E628B25B-605B-C4CB-9570-328F159B6307}"/>
              </a:ext>
            </a:extLst>
          </p:cNvPr>
          <p:cNvSpPr txBox="1"/>
          <p:nvPr/>
        </p:nvSpPr>
        <p:spPr>
          <a:xfrm>
            <a:off x="494408" y="1284495"/>
            <a:ext cx="6121400" cy="369332"/>
          </a:xfrm>
          <a:prstGeom prst="rect">
            <a:avLst/>
          </a:prstGeom>
          <a:noFill/>
        </p:spPr>
        <p:txBody>
          <a:bodyPr wrap="square">
            <a:spAutoFit/>
          </a:bodyPr>
          <a:lstStyle/>
          <a:p>
            <a:pPr algn="just"/>
            <a:r>
              <a:rPr lang="en-US" b="0" i="0" dirty="0" err="1">
                <a:solidFill>
                  <a:srgbClr val="222222"/>
                </a:solidFill>
                <a:effectLst/>
                <a:latin typeface="GoogleSans Bold"/>
              </a:rPr>
              <a:t>Hệ</a:t>
            </a:r>
            <a:r>
              <a:rPr lang="en-US" b="0" i="0" dirty="0">
                <a:solidFill>
                  <a:srgbClr val="222222"/>
                </a:solidFill>
                <a:effectLst/>
                <a:latin typeface="GoogleSans Bold"/>
              </a:rPr>
              <a:t> </a:t>
            </a:r>
            <a:r>
              <a:rPr lang="en-US" b="0" i="0" dirty="0" err="1">
                <a:solidFill>
                  <a:srgbClr val="222222"/>
                </a:solidFill>
                <a:effectLst/>
                <a:latin typeface="GoogleSans Bold"/>
              </a:rPr>
              <a:t>thống</a:t>
            </a:r>
            <a:r>
              <a:rPr lang="en-US" b="0" i="0" dirty="0">
                <a:solidFill>
                  <a:srgbClr val="222222"/>
                </a:solidFill>
                <a:effectLst/>
                <a:latin typeface="GoogleSans Bold"/>
              </a:rPr>
              <a:t> </a:t>
            </a:r>
            <a:r>
              <a:rPr lang="en-US" b="0" i="0" dirty="0" err="1">
                <a:solidFill>
                  <a:srgbClr val="222222"/>
                </a:solidFill>
                <a:effectLst/>
                <a:latin typeface="GoogleSans Bold"/>
              </a:rPr>
              <a:t>đặt</a:t>
            </a:r>
            <a:r>
              <a:rPr lang="en-US" b="0" i="0" dirty="0">
                <a:solidFill>
                  <a:srgbClr val="222222"/>
                </a:solidFill>
                <a:effectLst/>
                <a:latin typeface="GoogleSans Bold"/>
              </a:rPr>
              <a:t> </a:t>
            </a:r>
            <a:r>
              <a:rPr lang="en-US" b="0" i="0" dirty="0" err="1">
                <a:solidFill>
                  <a:srgbClr val="222222"/>
                </a:solidFill>
                <a:effectLst/>
                <a:latin typeface="GoogleSans Bold"/>
              </a:rPr>
              <a:t>bàn</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4" name="TextBox 3">
            <a:extLst>
              <a:ext uri="{FF2B5EF4-FFF2-40B4-BE49-F238E27FC236}">
                <a16:creationId xmlns:a16="http://schemas.microsoft.com/office/drawing/2014/main" id="{00F6FCB4-CB6C-0211-D560-9DCEEFD72510}"/>
              </a:ext>
            </a:extLst>
          </p:cNvPr>
          <p:cNvSpPr txBox="1"/>
          <p:nvPr/>
        </p:nvSpPr>
        <p:spPr>
          <a:xfrm>
            <a:off x="494408" y="1712256"/>
            <a:ext cx="6121400" cy="369332"/>
          </a:xfrm>
          <a:prstGeom prst="rect">
            <a:avLst/>
          </a:prstGeom>
          <a:noFill/>
        </p:spPr>
        <p:txBody>
          <a:bodyPr wrap="square">
            <a:spAutoFit/>
          </a:bodyPr>
          <a:lstStyle/>
          <a:p>
            <a:pPr algn="just"/>
            <a:r>
              <a:rPr lang="en-US" b="0" i="0" dirty="0" err="1">
                <a:solidFill>
                  <a:srgbClr val="222222"/>
                </a:solidFill>
                <a:effectLst/>
                <a:latin typeface="GoogleSans Bold"/>
              </a:rPr>
              <a:t>Phân</a:t>
            </a:r>
            <a:r>
              <a:rPr lang="en-US" b="0" i="0" dirty="0">
                <a:solidFill>
                  <a:srgbClr val="222222"/>
                </a:solidFill>
                <a:effectLst/>
                <a:latin typeface="GoogleSans Bold"/>
              </a:rPr>
              <a:t> </a:t>
            </a:r>
            <a:r>
              <a:rPr lang="en-US" b="0" i="0" dirty="0" err="1">
                <a:solidFill>
                  <a:srgbClr val="222222"/>
                </a:solidFill>
                <a:effectLst/>
                <a:latin typeface="GoogleSans Bold"/>
              </a:rPr>
              <a:t>tích</a:t>
            </a:r>
            <a:r>
              <a:rPr lang="en-US" b="0" i="0" dirty="0">
                <a:solidFill>
                  <a:srgbClr val="222222"/>
                </a:solidFill>
                <a:effectLst/>
                <a:latin typeface="GoogleSans Bold"/>
              </a:rPr>
              <a:t> </a:t>
            </a:r>
            <a:r>
              <a:rPr lang="en-US" b="0" i="0" dirty="0" err="1">
                <a:solidFill>
                  <a:srgbClr val="222222"/>
                </a:solidFill>
                <a:effectLst/>
                <a:latin typeface="GoogleSans Bold"/>
              </a:rPr>
              <a:t>dữ</a:t>
            </a:r>
            <a:r>
              <a:rPr lang="en-US" b="0" i="0" dirty="0">
                <a:solidFill>
                  <a:srgbClr val="222222"/>
                </a:solidFill>
                <a:effectLst/>
                <a:latin typeface="GoogleSans Bold"/>
              </a:rPr>
              <a:t> </a:t>
            </a:r>
            <a:r>
              <a:rPr lang="en-US" b="0" i="0" dirty="0" err="1">
                <a:solidFill>
                  <a:srgbClr val="222222"/>
                </a:solidFill>
                <a:effectLst/>
                <a:latin typeface="GoogleSans Bold"/>
              </a:rPr>
              <a:t>liệu</a:t>
            </a:r>
            <a:r>
              <a:rPr lang="en-US" b="0" i="0" dirty="0">
                <a:solidFill>
                  <a:srgbClr val="222222"/>
                </a:solidFill>
                <a:effectLst/>
                <a:latin typeface="GoogleSans Bold"/>
              </a:rPr>
              <a: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quản</a:t>
            </a:r>
            <a:r>
              <a:rPr lang="en-US" b="0" i="0" dirty="0">
                <a:solidFill>
                  <a:srgbClr val="222222"/>
                </a:solidFill>
                <a:effectLst/>
                <a:latin typeface="GoogleSans Bold"/>
              </a:rPr>
              <a:t> </a:t>
            </a:r>
            <a:r>
              <a:rPr lang="en-US" b="0" i="0" dirty="0" err="1">
                <a:solidFill>
                  <a:srgbClr val="222222"/>
                </a:solidFill>
                <a:effectLst/>
                <a:latin typeface="GoogleSans Bold"/>
              </a:rPr>
              <a:t>lý</a:t>
            </a:r>
            <a:r>
              <a:rPr lang="en-US" b="0" i="0" dirty="0">
                <a:solidFill>
                  <a:srgbClr val="222222"/>
                </a:solidFill>
                <a:effectLst/>
                <a:latin typeface="GoogleSans Bold"/>
              </a:rPr>
              <a:t> </a:t>
            </a:r>
            <a:r>
              <a:rPr lang="en-US" b="0" i="0" dirty="0" err="1">
                <a:solidFill>
                  <a:srgbClr val="222222"/>
                </a:solidFill>
                <a:effectLst/>
                <a:latin typeface="GoogleSans Bold"/>
              </a:rPr>
              <a:t>danh</a:t>
            </a:r>
            <a:r>
              <a:rPr lang="en-US" b="0" i="0" dirty="0">
                <a:solidFill>
                  <a:srgbClr val="222222"/>
                </a:solidFill>
                <a:effectLst/>
                <a:latin typeface="GoogleSans Bold"/>
              </a:rPr>
              <a:t> </a:t>
            </a:r>
            <a:r>
              <a:rPr lang="en-US" b="0" i="0" dirty="0" err="1">
                <a:solidFill>
                  <a:srgbClr val="222222"/>
                </a:solidFill>
                <a:effectLst/>
                <a:latin typeface="GoogleSans Bold"/>
              </a:rPr>
              <a:t>sách</a:t>
            </a:r>
            <a:r>
              <a:rPr lang="en-US" b="0" i="0" dirty="0">
                <a:solidFill>
                  <a:srgbClr val="222222"/>
                </a:solidFill>
                <a:effectLst/>
                <a:latin typeface="GoogleSans Bold"/>
              </a:rPr>
              <a:t> </a:t>
            </a:r>
            <a:r>
              <a:rPr lang="en-US" b="0" i="0" dirty="0" err="1">
                <a:solidFill>
                  <a:srgbClr val="222222"/>
                </a:solidFill>
                <a:effectLst/>
                <a:latin typeface="GoogleSans Bold"/>
              </a:rPr>
              <a:t>khách</a:t>
            </a:r>
            <a:r>
              <a:rPr lang="en-US" b="0" i="0" dirty="0">
                <a:solidFill>
                  <a:srgbClr val="222222"/>
                </a:solidFill>
                <a:effectLst/>
                <a:latin typeface="GoogleSans Bold"/>
              </a:rPr>
              <a:t> </a:t>
            </a:r>
            <a:r>
              <a:rPr lang="en-US" b="0" i="0" dirty="0" err="1">
                <a:solidFill>
                  <a:srgbClr val="222222"/>
                </a:solidFill>
                <a:effectLst/>
                <a:latin typeface="GoogleSans Bold"/>
              </a:rPr>
              <a:t>hàng</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5" name="TextBox 4">
            <a:extLst>
              <a:ext uri="{FF2B5EF4-FFF2-40B4-BE49-F238E27FC236}">
                <a16:creationId xmlns:a16="http://schemas.microsoft.com/office/drawing/2014/main" id="{7D4B3084-F4AC-30F8-8AD3-0AF4E5AB1DCD}"/>
              </a:ext>
            </a:extLst>
          </p:cNvPr>
          <p:cNvSpPr txBox="1"/>
          <p:nvPr/>
        </p:nvSpPr>
        <p:spPr>
          <a:xfrm>
            <a:off x="494408" y="2140017"/>
            <a:ext cx="6121400" cy="369332"/>
          </a:xfrm>
          <a:prstGeom prst="rect">
            <a:avLst/>
          </a:prstGeom>
          <a:noFill/>
        </p:spPr>
        <p:txBody>
          <a:bodyPr wrap="square">
            <a:spAutoFit/>
          </a:bodyPr>
          <a:lstStyle/>
          <a:p>
            <a:pPr algn="just"/>
            <a:r>
              <a:rPr lang="en-US" b="0" i="0" dirty="0" err="1">
                <a:solidFill>
                  <a:srgbClr val="222222"/>
                </a:solidFill>
                <a:effectLst/>
                <a:latin typeface="GoogleSans Bold"/>
              </a:rPr>
              <a:t>Ứng</a:t>
            </a:r>
            <a:r>
              <a:rPr lang="en-US" b="0" i="0" dirty="0">
                <a:solidFill>
                  <a:srgbClr val="222222"/>
                </a:solidFill>
                <a:effectLst/>
                <a:latin typeface="GoogleSans Bold"/>
              </a:rPr>
              <a:t> </a:t>
            </a:r>
            <a:r>
              <a:rPr lang="en-US" b="0" i="0" dirty="0" err="1">
                <a:solidFill>
                  <a:srgbClr val="222222"/>
                </a:solidFill>
                <a:effectLst/>
                <a:latin typeface="GoogleSans Bold"/>
              </a:rPr>
              <a:t>dụng</a:t>
            </a:r>
            <a:r>
              <a:rPr lang="en-US" b="0" i="0" dirty="0">
                <a:solidFill>
                  <a:srgbClr val="222222"/>
                </a:solidFill>
                <a:effectLst/>
                <a:latin typeface="GoogleSans Bold"/>
              </a:rPr>
              <a:t> di </a:t>
            </a:r>
            <a:r>
              <a:rPr lang="en-US" b="0" i="0" dirty="0" err="1">
                <a:solidFill>
                  <a:srgbClr val="222222"/>
                </a:solidFill>
                <a:effectLst/>
                <a:latin typeface="GoogleSans Bold"/>
              </a:rPr>
              <a:t>động</a:t>
            </a:r>
            <a:r>
              <a:rPr lang="en-US" dirty="0">
                <a:solidFill>
                  <a:srgbClr val="222222"/>
                </a:solidFill>
                <a:latin typeface="GoogleSans Bold"/>
              </a:rPr>
              <a:t>.</a:t>
            </a:r>
            <a:endParaRPr lang="en-US" b="0" i="0" dirty="0">
              <a:solidFill>
                <a:srgbClr val="222222"/>
              </a:solidFill>
              <a:effectLst/>
              <a:latin typeface="GoogleSans"/>
            </a:endParaRPr>
          </a:p>
        </p:txBody>
      </p:sp>
      <p:sp>
        <p:nvSpPr>
          <p:cNvPr id="6" name="TextBox 5">
            <a:extLst>
              <a:ext uri="{FF2B5EF4-FFF2-40B4-BE49-F238E27FC236}">
                <a16:creationId xmlns:a16="http://schemas.microsoft.com/office/drawing/2014/main" id="{438D571D-AFD6-3A11-57CD-2EF6491533A5}"/>
              </a:ext>
            </a:extLst>
          </p:cNvPr>
          <p:cNvSpPr txBox="1"/>
          <p:nvPr/>
        </p:nvSpPr>
        <p:spPr>
          <a:xfrm>
            <a:off x="494408" y="2596993"/>
            <a:ext cx="6121400" cy="369332"/>
          </a:xfrm>
          <a:prstGeom prst="rect">
            <a:avLst/>
          </a:prstGeom>
          <a:noFill/>
        </p:spPr>
        <p:txBody>
          <a:bodyPr wrap="square">
            <a:spAutoFit/>
          </a:bodyPr>
          <a:lstStyle/>
          <a:p>
            <a:pPr algn="just"/>
            <a:r>
              <a:rPr lang="en-US" b="0" i="0" dirty="0">
                <a:solidFill>
                  <a:srgbClr val="222222"/>
                </a:solidFill>
                <a:effectLst/>
                <a:latin typeface="GoogleSans Bold"/>
              </a:rPr>
              <a:t>Chatbot </a:t>
            </a:r>
            <a:r>
              <a:rPr lang="en-US" b="0" i="0" dirty="0" err="1">
                <a:solidFill>
                  <a:srgbClr val="222222"/>
                </a:solidFill>
                <a:effectLst/>
                <a:latin typeface="GoogleSans Bold"/>
              </a:rPr>
              <a:t>và</a:t>
            </a:r>
            <a:r>
              <a:rPr lang="en-US" b="0" i="0" dirty="0">
                <a:solidFill>
                  <a:srgbClr val="222222"/>
                </a:solidFill>
                <a:effectLst/>
                <a:latin typeface="GoogleSans Bold"/>
              </a:rPr>
              <a:t> </a:t>
            </a:r>
            <a:r>
              <a:rPr lang="en-US" b="0" i="0" dirty="0" err="1">
                <a:solidFill>
                  <a:srgbClr val="222222"/>
                </a:solidFill>
                <a:effectLst/>
                <a:latin typeface="GoogleSans Bold"/>
              </a:rPr>
              <a:t>hỗ</a:t>
            </a:r>
            <a:r>
              <a:rPr lang="en-US" b="0" i="0" dirty="0">
                <a:solidFill>
                  <a:srgbClr val="222222"/>
                </a:solidFill>
                <a:effectLst/>
                <a:latin typeface="GoogleSans Bold"/>
              </a:rPr>
              <a:t> </a:t>
            </a:r>
            <a:r>
              <a:rPr lang="en-US" b="0" i="0" dirty="0" err="1">
                <a:solidFill>
                  <a:srgbClr val="222222"/>
                </a:solidFill>
                <a:effectLst/>
                <a:latin typeface="GoogleSans Bold"/>
              </a:rPr>
              <a:t>trợ</a:t>
            </a:r>
            <a:r>
              <a:rPr lang="en-US" b="0" i="0" dirty="0">
                <a:solidFill>
                  <a:srgbClr val="222222"/>
                </a:solidFill>
                <a:effectLst/>
                <a:latin typeface="GoogleSans Bold"/>
              </a:rPr>
              <a:t> </a:t>
            </a:r>
            <a:r>
              <a:rPr lang="en-US" b="0" i="0" dirty="0" err="1">
                <a:solidFill>
                  <a:srgbClr val="222222"/>
                </a:solidFill>
                <a:effectLst/>
                <a:latin typeface="GoogleSans Bold"/>
              </a:rPr>
              <a:t>trực</a:t>
            </a:r>
            <a:r>
              <a:rPr lang="en-US" b="0" i="0" dirty="0">
                <a:solidFill>
                  <a:srgbClr val="222222"/>
                </a:solidFill>
                <a:effectLst/>
                <a:latin typeface="GoogleSans Bold"/>
              </a:rPr>
              <a:t> </a:t>
            </a:r>
            <a:r>
              <a:rPr lang="en-US" b="0" i="0" dirty="0" err="1">
                <a:solidFill>
                  <a:srgbClr val="222222"/>
                </a:solidFill>
                <a:effectLst/>
                <a:latin typeface="GoogleSans Bold"/>
              </a:rPr>
              <a:t>tuyến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8" name="TextBox 7">
            <a:extLst>
              <a:ext uri="{FF2B5EF4-FFF2-40B4-BE49-F238E27FC236}">
                <a16:creationId xmlns:a16="http://schemas.microsoft.com/office/drawing/2014/main" id="{FB09AAF4-8635-01BF-C4B8-70B2AA20802F}"/>
              </a:ext>
            </a:extLst>
          </p:cNvPr>
          <p:cNvSpPr txBox="1"/>
          <p:nvPr/>
        </p:nvSpPr>
        <p:spPr>
          <a:xfrm>
            <a:off x="494408" y="3024754"/>
            <a:ext cx="6121400" cy="369332"/>
          </a:xfrm>
          <a:prstGeom prst="rect">
            <a:avLst/>
          </a:prstGeom>
          <a:noFill/>
        </p:spPr>
        <p:txBody>
          <a:bodyPr wrap="square">
            <a:spAutoFit/>
          </a:bodyPr>
          <a:lstStyle/>
          <a:p>
            <a:pPr algn="just"/>
            <a:r>
              <a:rPr lang="en-US" b="0" i="0" dirty="0" err="1">
                <a:solidFill>
                  <a:srgbClr val="222222"/>
                </a:solidFill>
                <a:effectLst/>
                <a:latin typeface="GoogleSans"/>
              </a:rPr>
              <a:t>Tiếp</a:t>
            </a:r>
            <a:r>
              <a:rPr lang="en-US" b="0" i="0" dirty="0">
                <a:solidFill>
                  <a:srgbClr val="222222"/>
                </a:solidFill>
                <a:effectLst/>
                <a:latin typeface="GoogleSans"/>
              </a:rPr>
              <a:t> </a:t>
            </a:r>
            <a:r>
              <a:rPr lang="en-US" b="0" i="0" dirty="0" err="1">
                <a:solidFill>
                  <a:srgbClr val="222222"/>
                </a:solidFill>
                <a:effectLst/>
                <a:latin typeface="GoogleSans"/>
              </a:rPr>
              <a:t>thị</a:t>
            </a:r>
            <a:r>
              <a:rPr lang="en-US" b="0" i="0" dirty="0">
                <a:solidFill>
                  <a:srgbClr val="222222"/>
                </a:solidFill>
                <a:effectLst/>
                <a:latin typeface="GoogleSans"/>
              </a:rPr>
              <a:t> </a:t>
            </a:r>
            <a:r>
              <a:rPr lang="en-US" b="0" i="0" dirty="0" err="1">
                <a:solidFill>
                  <a:srgbClr val="222222"/>
                </a:solidFill>
                <a:effectLst/>
                <a:latin typeface="GoogleSans"/>
              </a:rPr>
              <a:t>trực</a:t>
            </a:r>
            <a:r>
              <a:rPr lang="en-US" b="0" i="0" dirty="0">
                <a:solidFill>
                  <a:srgbClr val="222222"/>
                </a:solidFill>
                <a:effectLst/>
                <a:latin typeface="GoogleSans"/>
              </a:rPr>
              <a:t> </a:t>
            </a:r>
            <a:r>
              <a:rPr lang="en-US" b="0" i="0" dirty="0" err="1">
                <a:solidFill>
                  <a:srgbClr val="222222"/>
                </a:solidFill>
                <a:effectLst/>
                <a:latin typeface="GoogleSans"/>
              </a:rPr>
              <a:t>tuyến</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mạng</a:t>
            </a:r>
            <a:r>
              <a:rPr lang="en-US" b="0" i="0" dirty="0">
                <a:solidFill>
                  <a:srgbClr val="222222"/>
                </a:solidFill>
                <a:effectLst/>
                <a:latin typeface="GoogleSans"/>
              </a:rPr>
              <a:t> </a:t>
            </a:r>
            <a:r>
              <a:rPr lang="en-US" b="0" i="0" dirty="0" err="1">
                <a:solidFill>
                  <a:srgbClr val="222222"/>
                </a:solidFill>
                <a:effectLst/>
                <a:latin typeface="GoogleSans"/>
              </a:rPr>
              <a:t>xã</a:t>
            </a:r>
            <a:r>
              <a:rPr lang="en-US" b="0" i="0" dirty="0">
                <a:solidFill>
                  <a:srgbClr val="222222"/>
                </a:solidFill>
                <a:effectLst/>
                <a:latin typeface="GoogleSans"/>
              </a:rPr>
              <a:t> </a:t>
            </a:r>
            <a:r>
              <a:rPr lang="en-US" b="0" i="0" dirty="0" err="1">
                <a:solidFill>
                  <a:srgbClr val="222222"/>
                </a:solidFill>
                <a:effectLst/>
                <a:latin typeface="GoogleSans"/>
              </a:rPr>
              <a:t>hội</a:t>
            </a:r>
            <a:r>
              <a:rPr lang="en-US" b="0" i="0" dirty="0">
                <a:solidFill>
                  <a:srgbClr val="222222"/>
                </a:solidFill>
                <a:effectLst/>
                <a:latin typeface="GoogleSans"/>
              </a:rPr>
              <a:t>.</a:t>
            </a:r>
          </a:p>
        </p:txBody>
      </p:sp>
      <p:sp>
        <p:nvSpPr>
          <p:cNvPr id="9" name="TextBox 8">
            <a:extLst>
              <a:ext uri="{FF2B5EF4-FFF2-40B4-BE49-F238E27FC236}">
                <a16:creationId xmlns:a16="http://schemas.microsoft.com/office/drawing/2014/main" id="{F37E928F-FF8C-69F9-31B2-EA7850125AF9}"/>
              </a:ext>
            </a:extLst>
          </p:cNvPr>
          <p:cNvSpPr txBox="1"/>
          <p:nvPr/>
        </p:nvSpPr>
        <p:spPr>
          <a:xfrm>
            <a:off x="494408" y="3394086"/>
            <a:ext cx="7201792" cy="369332"/>
          </a:xfrm>
          <a:prstGeom prst="rect">
            <a:avLst/>
          </a:prstGeom>
          <a:noFill/>
        </p:spPr>
        <p:txBody>
          <a:bodyPr wrap="square">
            <a:spAutoFit/>
          </a:bodyPr>
          <a:lstStyle/>
          <a:p>
            <a:pPr algn="just"/>
            <a:r>
              <a:rPr lang="vi-VN" b="0" i="0" dirty="0">
                <a:solidFill>
                  <a:srgbClr val="222222"/>
                </a:solidFill>
                <a:effectLst/>
                <a:latin typeface="GoogleSans"/>
              </a:rPr>
              <a:t>Thực đơn đa dạng và sáng tạo</a:t>
            </a:r>
            <a:r>
              <a:rPr lang="en-US" b="0" i="0" dirty="0">
                <a:solidFill>
                  <a:srgbClr val="222222"/>
                </a:solidFill>
                <a:effectLst/>
                <a:latin typeface="GoogleSans"/>
              </a:rPr>
              <a:t>: </a:t>
            </a:r>
            <a:r>
              <a:rPr lang="en-US" b="0" i="0" dirty="0" err="1">
                <a:solidFill>
                  <a:srgbClr val="222222"/>
                </a:solidFill>
                <a:effectLst/>
                <a:latin typeface="GoogleSans"/>
              </a:rPr>
              <a:t>liên</a:t>
            </a:r>
            <a:r>
              <a:rPr lang="en-US" b="0" i="0" dirty="0">
                <a:solidFill>
                  <a:srgbClr val="222222"/>
                </a:solidFill>
                <a:effectLst/>
                <a:latin typeface="GoogleSans"/>
              </a:rPr>
              <a:t> </a:t>
            </a:r>
            <a:r>
              <a:rPr lang="en-US" b="0" i="0" dirty="0" err="1">
                <a:solidFill>
                  <a:srgbClr val="222222"/>
                </a:solidFill>
                <a:effectLst/>
                <a:latin typeface="GoogleSans"/>
              </a:rPr>
              <a:t>tục</a:t>
            </a:r>
            <a:r>
              <a:rPr lang="en-US" b="0" i="0" dirty="0">
                <a:solidFill>
                  <a:srgbClr val="222222"/>
                </a:solidFill>
                <a:effectLst/>
                <a:latin typeface="GoogleSans"/>
              </a:rPr>
              <a:t> </a:t>
            </a:r>
            <a:r>
              <a:rPr lang="en-US" b="0" i="0" dirty="0" err="1">
                <a:solidFill>
                  <a:srgbClr val="222222"/>
                </a:solidFill>
                <a:effectLst/>
                <a:latin typeface="GoogleSans"/>
              </a:rPr>
              <a:t>cập</a:t>
            </a:r>
            <a:r>
              <a:rPr lang="en-US" b="0" i="0" dirty="0">
                <a:solidFill>
                  <a:srgbClr val="222222"/>
                </a:solidFill>
                <a:effectLst/>
                <a:latin typeface="GoogleSans"/>
              </a:rPr>
              <a:t> </a:t>
            </a:r>
            <a:r>
              <a:rPr lang="en-US" b="0" i="0" dirty="0" err="1">
                <a:solidFill>
                  <a:srgbClr val="222222"/>
                </a:solidFill>
                <a:effectLst/>
                <a:latin typeface="GoogleSans"/>
              </a:rPr>
              <a:t>nhật</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thay</a:t>
            </a:r>
            <a:r>
              <a:rPr lang="en-US" b="0" i="0" dirty="0">
                <a:solidFill>
                  <a:srgbClr val="222222"/>
                </a:solidFill>
                <a:effectLst/>
                <a:latin typeface="GoogleSans"/>
              </a:rPr>
              <a:t> </a:t>
            </a:r>
            <a:r>
              <a:rPr lang="en-US" b="0" i="0" dirty="0" err="1">
                <a:solidFill>
                  <a:srgbClr val="222222"/>
                </a:solidFill>
                <a:effectLst/>
                <a:latin typeface="GoogleSans"/>
              </a:rPr>
              <a:t>đổi</a:t>
            </a:r>
            <a:r>
              <a:rPr lang="en-US" b="0" i="0" dirty="0">
                <a:solidFill>
                  <a:srgbClr val="222222"/>
                </a:solidFill>
                <a:effectLst/>
                <a:latin typeface="GoogleSans"/>
              </a:rPr>
              <a:t> menu.</a:t>
            </a:r>
          </a:p>
        </p:txBody>
      </p:sp>
      <p:sp>
        <p:nvSpPr>
          <p:cNvPr id="11" name="TextBox 10">
            <a:extLst>
              <a:ext uri="{FF2B5EF4-FFF2-40B4-BE49-F238E27FC236}">
                <a16:creationId xmlns:a16="http://schemas.microsoft.com/office/drawing/2014/main" id="{AA360505-2EEB-C913-65BE-5F0110986DE1}"/>
              </a:ext>
            </a:extLst>
          </p:cNvPr>
          <p:cNvSpPr txBox="1"/>
          <p:nvPr/>
        </p:nvSpPr>
        <p:spPr>
          <a:xfrm>
            <a:off x="494408" y="3798773"/>
            <a:ext cx="6121400" cy="369332"/>
          </a:xfrm>
          <a:prstGeom prst="rect">
            <a:avLst/>
          </a:prstGeom>
          <a:noFill/>
        </p:spPr>
        <p:txBody>
          <a:bodyPr wrap="square">
            <a:spAutoFit/>
          </a:bodyPr>
          <a:lstStyle/>
          <a:p>
            <a:pPr algn="just"/>
            <a:r>
              <a:rPr lang="en-US" b="0" i="0" dirty="0" err="1">
                <a:solidFill>
                  <a:srgbClr val="222222"/>
                </a:solidFill>
                <a:effectLst/>
                <a:latin typeface="GoogleSans Bold"/>
              </a:rPr>
              <a:t>Chăm</a:t>
            </a:r>
            <a:r>
              <a:rPr lang="en-US" b="0" i="0" dirty="0">
                <a:solidFill>
                  <a:srgbClr val="222222"/>
                </a:solidFill>
                <a:effectLst/>
                <a:latin typeface="GoogleSans Bold"/>
              </a:rPr>
              <a:t> </a:t>
            </a:r>
            <a:r>
              <a:rPr lang="en-US" b="0" i="0" dirty="0" err="1">
                <a:solidFill>
                  <a:srgbClr val="222222"/>
                </a:solidFill>
                <a:effectLst/>
                <a:latin typeface="GoogleSans Bold"/>
              </a:rPr>
              <a:t>sóc</a:t>
            </a:r>
            <a:r>
              <a:rPr lang="en-US" b="0" i="0" dirty="0">
                <a:solidFill>
                  <a:srgbClr val="222222"/>
                </a:solidFill>
                <a:effectLst/>
                <a:latin typeface="GoogleSans Bold"/>
              </a:rPr>
              <a:t> </a:t>
            </a:r>
            <a:r>
              <a:rPr lang="en-US" b="0" i="0" dirty="0" err="1">
                <a:solidFill>
                  <a:srgbClr val="222222"/>
                </a:solidFill>
                <a:effectLst/>
                <a:latin typeface="GoogleSans Bold"/>
              </a:rPr>
              <a:t>khách</a:t>
            </a:r>
            <a:r>
              <a:rPr lang="en-US" b="0" i="0" dirty="0">
                <a:solidFill>
                  <a:srgbClr val="222222"/>
                </a:solidFill>
                <a:effectLst/>
                <a:latin typeface="GoogleSans Bold"/>
              </a:rPr>
              <a:t> </a:t>
            </a:r>
            <a:r>
              <a:rPr lang="en-US" b="0" i="0" dirty="0" err="1">
                <a:solidFill>
                  <a:srgbClr val="222222"/>
                </a:solidFill>
                <a:effectLst/>
                <a:latin typeface="GoogleSans Bold"/>
              </a:rPr>
              <a:t>hàng:tạo</a:t>
            </a:r>
            <a:r>
              <a:rPr lang="en-US" b="0" i="0" dirty="0">
                <a:solidFill>
                  <a:srgbClr val="222222"/>
                </a:solidFill>
                <a:effectLst/>
                <a:latin typeface="GoogleSans Bold"/>
              </a:rPr>
              <a:t> </a:t>
            </a:r>
            <a:r>
              <a:rPr lang="en-US" b="0" i="0" dirty="0" err="1">
                <a:solidFill>
                  <a:srgbClr val="222222"/>
                </a:solidFill>
                <a:effectLst/>
                <a:latin typeface="GoogleSans Bold"/>
              </a:rPr>
              <a:t>ra</a:t>
            </a:r>
            <a:r>
              <a:rPr lang="en-US" b="0" i="0" dirty="0">
                <a:solidFill>
                  <a:srgbClr val="222222"/>
                </a:solidFill>
                <a:effectLst/>
                <a:latin typeface="GoogleSans Bold"/>
              </a:rPr>
              <a:t> </a:t>
            </a:r>
            <a:r>
              <a:rPr lang="en-US" b="0" i="0" dirty="0" err="1">
                <a:solidFill>
                  <a:srgbClr val="222222"/>
                </a:solidFill>
                <a:effectLst/>
                <a:latin typeface="GoogleSans Bold"/>
              </a:rPr>
              <a:t>nhiều</a:t>
            </a:r>
            <a:r>
              <a:rPr lang="en-US" b="0" i="0" dirty="0">
                <a:solidFill>
                  <a:srgbClr val="222222"/>
                </a:solidFill>
                <a:effectLst/>
                <a:latin typeface="GoogleSans Bold"/>
              </a:rPr>
              <a:t> </a:t>
            </a:r>
            <a:r>
              <a:rPr lang="en-US" b="0" i="0" dirty="0" err="1">
                <a:solidFill>
                  <a:srgbClr val="222222"/>
                </a:solidFill>
                <a:effectLst/>
                <a:latin typeface="GoogleSans Bold"/>
              </a:rPr>
              <a:t>chương</a:t>
            </a:r>
            <a:r>
              <a:rPr lang="en-US" b="0" i="0" dirty="0">
                <a:solidFill>
                  <a:srgbClr val="222222"/>
                </a:solidFill>
                <a:effectLst/>
                <a:latin typeface="GoogleSans Bold"/>
              </a:rPr>
              <a:t> </a:t>
            </a:r>
            <a:r>
              <a:rPr lang="en-US" b="0" i="0" dirty="0" err="1">
                <a:solidFill>
                  <a:srgbClr val="222222"/>
                </a:solidFill>
                <a:effectLst/>
                <a:latin typeface="GoogleSans Bold"/>
              </a:rPr>
              <a:t>trình</a:t>
            </a:r>
            <a:r>
              <a:rPr lang="en-US" b="0" i="0" dirty="0">
                <a:solidFill>
                  <a:srgbClr val="222222"/>
                </a:solidFill>
                <a:effectLst/>
                <a:latin typeface="GoogleSans Bold"/>
              </a:rPr>
              <a:t> </a:t>
            </a:r>
            <a:r>
              <a:rPr lang="en-US" b="0" i="0" dirty="0" err="1">
                <a:solidFill>
                  <a:srgbClr val="222222"/>
                </a:solidFill>
                <a:effectLst/>
                <a:latin typeface="GoogleSans Bold"/>
              </a:rPr>
              <a:t>hấp</a:t>
            </a:r>
            <a:r>
              <a:rPr lang="en-US" b="0" i="0" dirty="0">
                <a:solidFill>
                  <a:srgbClr val="222222"/>
                </a:solidFill>
                <a:effectLst/>
                <a:latin typeface="GoogleSans Bold"/>
              </a:rPr>
              <a:t> </a:t>
            </a:r>
            <a:r>
              <a:rPr lang="en-US" b="0" i="0" dirty="0" err="1">
                <a:solidFill>
                  <a:srgbClr val="222222"/>
                </a:solidFill>
                <a:effectLst/>
                <a:latin typeface="GoogleSans Bold"/>
              </a:rPr>
              <a:t>dẫn</a:t>
            </a:r>
            <a:r>
              <a:rPr lang="en-US" b="0" i="0" dirty="0">
                <a:solidFill>
                  <a:srgbClr val="222222"/>
                </a:solidFill>
                <a:effectLst/>
                <a:latin typeface="GoogleSans Bold"/>
              </a:rPr>
              <a:t>.</a:t>
            </a:r>
            <a:endParaRPr lang="en-US" b="0" i="0" dirty="0">
              <a:solidFill>
                <a:srgbClr val="222222"/>
              </a:solidFill>
              <a:effectLst/>
              <a:latin typeface="GoogleSans"/>
            </a:endParaRPr>
          </a:p>
        </p:txBody>
      </p:sp>
      <p:sp>
        <p:nvSpPr>
          <p:cNvPr id="13" name="TextBox 12">
            <a:extLst>
              <a:ext uri="{FF2B5EF4-FFF2-40B4-BE49-F238E27FC236}">
                <a16:creationId xmlns:a16="http://schemas.microsoft.com/office/drawing/2014/main" id="{0197AEC5-EFB4-4FB0-0DC6-FD7344C9FB24}"/>
              </a:ext>
            </a:extLst>
          </p:cNvPr>
          <p:cNvSpPr txBox="1"/>
          <p:nvPr/>
        </p:nvSpPr>
        <p:spPr>
          <a:xfrm>
            <a:off x="494407" y="4203460"/>
            <a:ext cx="7853725" cy="369332"/>
          </a:xfrm>
          <a:prstGeom prst="rect">
            <a:avLst/>
          </a:prstGeom>
          <a:noFill/>
        </p:spPr>
        <p:txBody>
          <a:bodyPr wrap="square">
            <a:spAutoFit/>
          </a:bodyPr>
          <a:lstStyle/>
          <a:p>
            <a:pPr algn="just"/>
            <a:r>
              <a:rPr lang="vi-VN" b="0" i="0" dirty="0">
                <a:solidFill>
                  <a:srgbClr val="222222"/>
                </a:solidFill>
                <a:effectLst/>
                <a:latin typeface="GoogleSans"/>
              </a:rPr>
              <a:t>Tối ưu hóa trải nghiệm trang web</a:t>
            </a:r>
            <a:r>
              <a:rPr lang="en-US" b="0" i="0" dirty="0">
                <a:solidFill>
                  <a:srgbClr val="222222"/>
                </a:solidFill>
                <a:effectLst/>
                <a:latin typeface="GoogleSans"/>
              </a:rPr>
              <a:t>: </a:t>
            </a:r>
            <a:r>
              <a:rPr lang="en-US" b="0" i="0" dirty="0" err="1">
                <a:solidFill>
                  <a:srgbClr val="222222"/>
                </a:solidFill>
                <a:effectLst/>
                <a:latin typeface="GoogleSans"/>
              </a:rPr>
              <a:t>liên</a:t>
            </a:r>
            <a:r>
              <a:rPr lang="en-US" b="0" i="0" dirty="0">
                <a:solidFill>
                  <a:srgbClr val="222222"/>
                </a:solidFill>
                <a:effectLst/>
                <a:latin typeface="GoogleSans"/>
              </a:rPr>
              <a:t> </a:t>
            </a:r>
            <a:r>
              <a:rPr lang="en-US" b="0" i="0" dirty="0" err="1">
                <a:solidFill>
                  <a:srgbClr val="222222"/>
                </a:solidFill>
                <a:effectLst/>
                <a:latin typeface="GoogleSans"/>
              </a:rPr>
              <a:t>tục</a:t>
            </a:r>
            <a:r>
              <a:rPr lang="en-US" b="0" i="0" dirty="0">
                <a:solidFill>
                  <a:srgbClr val="222222"/>
                </a:solidFill>
                <a:effectLst/>
                <a:latin typeface="GoogleSans"/>
              </a:rPr>
              <a:t> </a:t>
            </a:r>
            <a:r>
              <a:rPr lang="en-US" b="0" i="0" dirty="0" err="1">
                <a:solidFill>
                  <a:srgbClr val="222222"/>
                </a:solidFill>
                <a:effectLst/>
                <a:latin typeface="GoogleSans"/>
              </a:rPr>
              <a:t>kiểm</a:t>
            </a:r>
            <a:r>
              <a:rPr lang="en-US" b="0" i="0" dirty="0">
                <a:solidFill>
                  <a:srgbClr val="222222"/>
                </a:solidFill>
                <a:effectLst/>
                <a:latin typeface="GoogleSans"/>
              </a:rPr>
              <a:t> </a:t>
            </a:r>
            <a:r>
              <a:rPr lang="en-US" b="0" i="0" dirty="0" err="1">
                <a:solidFill>
                  <a:srgbClr val="222222"/>
                </a:solidFill>
                <a:effectLst/>
                <a:latin typeface="GoogleSans"/>
              </a:rPr>
              <a:t>tra</a:t>
            </a:r>
            <a:r>
              <a:rPr lang="en-US" b="0" i="0" dirty="0">
                <a:solidFill>
                  <a:srgbClr val="222222"/>
                </a:solidFill>
                <a:effectLst/>
                <a:latin typeface="GoogleSans"/>
              </a:rPr>
              <a:t> </a:t>
            </a:r>
            <a:r>
              <a:rPr lang="en-US" b="0" i="0" dirty="0" err="1">
                <a:solidFill>
                  <a:srgbClr val="222222"/>
                </a:solidFill>
                <a:effectLst/>
                <a:latin typeface="GoogleSans"/>
              </a:rPr>
              <a:t>và</a:t>
            </a:r>
            <a:r>
              <a:rPr lang="en-US" b="0" i="0" dirty="0">
                <a:solidFill>
                  <a:srgbClr val="222222"/>
                </a:solidFill>
                <a:effectLst/>
                <a:latin typeface="GoogleSans"/>
              </a:rPr>
              <a:t> </a:t>
            </a:r>
            <a:r>
              <a:rPr lang="en-US" b="0" i="0" dirty="0" err="1">
                <a:solidFill>
                  <a:srgbClr val="222222"/>
                </a:solidFill>
                <a:effectLst/>
                <a:latin typeface="GoogleSans"/>
              </a:rPr>
              <a:t>tối</a:t>
            </a:r>
            <a:r>
              <a:rPr lang="en-US" b="0" i="0" dirty="0">
                <a:solidFill>
                  <a:srgbClr val="222222"/>
                </a:solidFill>
                <a:effectLst/>
                <a:latin typeface="GoogleSans"/>
              </a:rPr>
              <a:t> </a:t>
            </a:r>
            <a:r>
              <a:rPr lang="en-US" b="0" i="0" dirty="0" err="1">
                <a:solidFill>
                  <a:srgbClr val="222222"/>
                </a:solidFill>
                <a:effectLst/>
                <a:latin typeface="GoogleSans"/>
              </a:rPr>
              <a:t>ưu</a:t>
            </a:r>
            <a:r>
              <a:rPr lang="en-US" b="0" i="0" dirty="0">
                <a:solidFill>
                  <a:srgbClr val="222222"/>
                </a:solidFill>
                <a:effectLst/>
                <a:latin typeface="GoogleSans"/>
              </a:rPr>
              <a:t> </a:t>
            </a:r>
            <a:r>
              <a:rPr lang="en-US" b="0" i="0" dirty="0" err="1">
                <a:solidFill>
                  <a:srgbClr val="222222"/>
                </a:solidFill>
                <a:effectLst/>
                <a:latin typeface="GoogleSans"/>
              </a:rPr>
              <a:t>hóa</a:t>
            </a:r>
            <a:r>
              <a:rPr lang="en-US" b="0" i="0" dirty="0">
                <a:solidFill>
                  <a:srgbClr val="222222"/>
                </a:solidFill>
                <a:effectLst/>
                <a:latin typeface="GoogleSans"/>
              </a:rPr>
              <a:t> </a:t>
            </a:r>
            <a:r>
              <a:rPr lang="en-US" b="0" i="0" dirty="0" err="1">
                <a:solidFill>
                  <a:srgbClr val="222222"/>
                </a:solidFill>
                <a:effectLst/>
                <a:latin typeface="GoogleSans"/>
              </a:rPr>
              <a:t>trải</a:t>
            </a:r>
            <a:r>
              <a:rPr lang="en-US" b="0" i="0" dirty="0">
                <a:solidFill>
                  <a:srgbClr val="222222"/>
                </a:solidFill>
                <a:effectLst/>
                <a:latin typeface="GoogleSans"/>
              </a:rPr>
              <a:t> </a:t>
            </a:r>
            <a:r>
              <a:rPr lang="en-US" b="0" i="0" dirty="0" err="1">
                <a:solidFill>
                  <a:srgbClr val="222222"/>
                </a:solidFill>
                <a:effectLst/>
                <a:latin typeface="GoogleSans"/>
              </a:rPr>
              <a:t>nghiệm</a:t>
            </a:r>
            <a:r>
              <a:rPr lang="en-US" b="0" i="0" dirty="0">
                <a:solidFill>
                  <a:srgbClr val="222222"/>
                </a:solidFill>
                <a:effectLst/>
                <a:latin typeface="GoogleSans"/>
              </a:rPr>
              <a:t>.</a:t>
            </a:r>
          </a:p>
        </p:txBody>
      </p:sp>
    </p:spTree>
    <p:extLst>
      <p:ext uri="{BB962C8B-B14F-4D97-AF65-F5344CB8AC3E}">
        <p14:creationId xmlns:p14="http://schemas.microsoft.com/office/powerpoint/2010/main" val="30417750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601721" cy="400110"/>
          </a:xfrm>
          <a:prstGeom prst="rect">
            <a:avLst/>
          </a:prstGeom>
          <a:noFill/>
        </p:spPr>
        <p:txBody>
          <a:bodyPr wrap="none" rtlCol="0">
            <a:spAutoFit/>
          </a:bodyPr>
          <a:lstStyle/>
          <a:p>
            <a:r>
              <a:rPr lang="vi-VN" sz="2000" b="1" u="sng" dirty="0">
                <a:latin typeface="Bahnschrift Condensed" panose="020B0502040204020203" pitchFamily="34" charset="0"/>
              </a:rPr>
              <a:t>Mô Tả Trang Web</a:t>
            </a:r>
            <a:endParaRPr lang="en-US" sz="2000" b="1" u="sng" dirty="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7" y="1032877"/>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6" name="TextBox 5">
            <a:extLst>
              <a:ext uri="{FF2B5EF4-FFF2-40B4-BE49-F238E27FC236}">
                <a16:creationId xmlns:a16="http://schemas.microsoft.com/office/drawing/2014/main" id="{A0962D6C-3B1F-6927-ED6E-6AAAD59F744A}"/>
              </a:ext>
            </a:extLst>
          </p:cNvPr>
          <p:cNvSpPr txBox="1"/>
          <p:nvPr/>
        </p:nvSpPr>
        <p:spPr>
          <a:xfrm>
            <a:off x="715617" y="1460497"/>
            <a:ext cx="523792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a:t>
            </a:r>
            <a:r>
              <a:rPr lang="vi-VN" b="1">
                <a:latin typeface="Times New Roman" panose="02020603050405020304" pitchFamily="18" charset="0"/>
                <a:ea typeface="Times New Roman" panose="02020603050405020304" pitchFamily="18" charset="0"/>
              </a:rPr>
              <a:t>quản lý –chủ nhà hàng</a:t>
            </a:r>
            <a:r>
              <a:rPr lang="en-US" sz="1800">
                <a:effectLst/>
                <a:latin typeface="Times New Roman" panose="02020603050405020304" pitchFamily="18" charset="0"/>
                <a:ea typeface="Times New Roman" panose="02020603050405020304" pitchFamily="18" charset="0"/>
              </a:rPr>
              <a:t> </a:t>
            </a:r>
            <a:endParaRPr lang="en-US"/>
          </a:p>
        </p:txBody>
      </p:sp>
    </p:spTree>
    <p:extLst>
      <p:ext uri="{BB962C8B-B14F-4D97-AF65-F5344CB8AC3E}">
        <p14:creationId xmlns:p14="http://schemas.microsoft.com/office/powerpoint/2010/main" val="31882553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601721" cy="400110"/>
          </a:xfrm>
          <a:prstGeom prst="rect">
            <a:avLst/>
          </a:prstGeom>
          <a:noFill/>
        </p:spPr>
        <p:txBody>
          <a:bodyPr wrap="none" rtlCol="0">
            <a:spAutoFit/>
          </a:bodyPr>
          <a:lstStyle/>
          <a:p>
            <a:r>
              <a:rPr lang="vi-VN" sz="2000">
                <a:latin typeface="Bahnschrift Condensed" panose="020B0502040204020203" pitchFamily="34" charset="0"/>
              </a:rPr>
              <a:t>Mô Tả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7" y="1032877"/>
            <a:ext cx="2422872" cy="369332"/>
          </a:xfrm>
          <a:prstGeom prst="rect">
            <a:avLst/>
          </a:prstGeom>
          <a:noFill/>
        </p:spPr>
        <p:txBody>
          <a:bodyPr wrap="square">
            <a:spAutoFit/>
          </a:bodyPr>
          <a:lstStyle/>
          <a:p>
            <a:r>
              <a:rPr lang="en-US" sz="1800" b="1">
                <a:effectLst/>
                <a:latin typeface="Times New Roman" panose="02020603050405020304" pitchFamily="18" charset="0"/>
                <a:ea typeface="Times New Roman" panose="02020603050405020304" pitchFamily="18" charset="0"/>
              </a:rPr>
              <a:t>Đối với khách hàng</a:t>
            </a:r>
            <a:r>
              <a:rPr lang="en-US" sz="1800">
                <a:effectLst/>
                <a:latin typeface="Times New Roman" panose="02020603050405020304" pitchFamily="18" charset="0"/>
                <a:ea typeface="Times New Roman" panose="02020603050405020304" pitchFamily="18" charset="0"/>
              </a:rPr>
              <a:t>:</a:t>
            </a:r>
            <a:endParaRPr lang="en-US"/>
          </a:p>
        </p:txBody>
      </p:sp>
      <p:sp>
        <p:nvSpPr>
          <p:cNvPr id="3" name="TextBox 2">
            <a:extLst>
              <a:ext uri="{FF2B5EF4-FFF2-40B4-BE49-F238E27FC236}">
                <a16:creationId xmlns:a16="http://schemas.microsoft.com/office/drawing/2014/main" id="{199F7382-916C-6B90-CD53-65EC78E12D8E}"/>
              </a:ext>
            </a:extLst>
          </p:cNvPr>
          <p:cNvSpPr txBox="1"/>
          <p:nvPr/>
        </p:nvSpPr>
        <p:spPr>
          <a:xfrm>
            <a:off x="1073426" y="1645163"/>
            <a:ext cx="6122504" cy="923330"/>
          </a:xfrm>
          <a:prstGeom prst="rect">
            <a:avLst/>
          </a:prstGeom>
          <a:noFill/>
        </p:spPr>
        <p:txBody>
          <a:bodyPr wrap="square">
            <a:spAutoFit/>
          </a:bodyPr>
          <a:lstStyle/>
          <a:p>
            <a:r>
              <a:rPr lang="vi-VN">
                <a:latin typeface="Times New Roman" panose="02020603050405020304" pitchFamily="18" charset="0"/>
                <a:ea typeface="Times New Roman" panose="02020603050405020304" pitchFamily="18" charset="0"/>
              </a:rPr>
              <a:t>   C</a:t>
            </a:r>
            <a:r>
              <a:rPr lang="en-US" sz="1800">
                <a:effectLst/>
                <a:latin typeface="Times New Roman" panose="02020603050405020304" pitchFamily="18" charset="0"/>
                <a:ea typeface="Times New Roman" panose="02020603050405020304" pitchFamily="18" charset="0"/>
              </a:rPr>
              <a:t>ung cấp cho khách hàng một cách tiện lợi và nhanh chóng để đặt chỗ tại nhà hàng. Khách hàng có thể truy cập vào trang web và xem thông tin chi tiết về các dịch vụ và menu của nhà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6687538" y="3711721"/>
            <a:ext cx="3299792" cy="369332"/>
          </a:xfrm>
          <a:prstGeom prst="rect">
            <a:avLst/>
          </a:prstGeom>
          <a:noFill/>
        </p:spPr>
        <p:txBody>
          <a:bodyPr wrap="square">
            <a:spAutoFit/>
          </a:bodyPr>
          <a:lstStyle/>
          <a:p>
            <a:r>
              <a:rPr lang="en-US" sz="1800" b="1" dirty="0" err="1">
                <a:effectLst/>
                <a:latin typeface="Times New Roman" panose="02020603050405020304" pitchFamily="18" charset="0"/>
                <a:ea typeface="Times New Roman" panose="02020603050405020304" pitchFamily="18" charset="0"/>
              </a:rPr>
              <a:t>Đối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với</a:t>
            </a:r>
            <a:r>
              <a:rPr lang="en-US" sz="1800" b="1" dirty="0">
                <a:effectLst/>
                <a:latin typeface="Times New Roman" panose="02020603050405020304" pitchFamily="18" charset="0"/>
                <a:ea typeface="Times New Roman" panose="02020603050405020304" pitchFamily="18" charset="0"/>
              </a:rPr>
              <a:t> </a:t>
            </a:r>
            <a:r>
              <a:rPr lang="vi-VN" b="1" dirty="0">
                <a:latin typeface="Times New Roman" panose="02020603050405020304" pitchFamily="18" charset="0"/>
                <a:ea typeface="Times New Roman" panose="02020603050405020304" pitchFamily="18" charset="0"/>
              </a:rPr>
              <a:t>quản lý – chủ nhà hàng</a:t>
            </a:r>
            <a:endParaRPr lang="en-US" dirty="0"/>
          </a:p>
        </p:txBody>
      </p:sp>
      <p:sp>
        <p:nvSpPr>
          <p:cNvPr id="8" name="TextBox 7">
            <a:extLst>
              <a:ext uri="{FF2B5EF4-FFF2-40B4-BE49-F238E27FC236}">
                <a16:creationId xmlns:a16="http://schemas.microsoft.com/office/drawing/2014/main" id="{F8968B8E-CB39-0F51-F386-2ACC59A26BB8}"/>
              </a:ext>
            </a:extLst>
          </p:cNvPr>
          <p:cNvSpPr txBox="1"/>
          <p:nvPr/>
        </p:nvSpPr>
        <p:spPr>
          <a:xfrm>
            <a:off x="6766197" y="4289507"/>
            <a:ext cx="3623768" cy="923330"/>
          </a:xfrm>
          <a:prstGeom prst="rect">
            <a:avLst/>
          </a:prstGeom>
          <a:noFill/>
        </p:spPr>
        <p:txBody>
          <a:bodyPr wrap="square">
            <a:spAutoFit/>
          </a:bodyPr>
          <a:lstStyle/>
          <a:p>
            <a:r>
              <a:rPr lang="vi-VN" dirty="0">
                <a:latin typeface="+mj-lt"/>
              </a:rPr>
              <a:t>Có quyền hành thao tác mọi chức năng đối với hệ thống dễ dàng quản lý</a:t>
            </a:r>
            <a:r>
              <a:rPr lang="en-US" dirty="0">
                <a:latin typeface="+mj-lt"/>
              </a:rPr>
              <a:t>.</a:t>
            </a:r>
          </a:p>
        </p:txBody>
      </p:sp>
      <p:pic>
        <p:nvPicPr>
          <p:cNvPr id="2" name="Picture 1">
            <a:extLst>
              <a:ext uri="{FF2B5EF4-FFF2-40B4-BE49-F238E27FC236}">
                <a16:creationId xmlns:a16="http://schemas.microsoft.com/office/drawing/2014/main" id="{5853D355-0464-D7BD-E352-EA42277F1011}"/>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22962" r="10493" b="21109"/>
          <a:stretch/>
        </p:blipFill>
        <p:spPr>
          <a:xfrm>
            <a:off x="1632156" y="3347997"/>
            <a:ext cx="3547990" cy="2477125"/>
          </a:xfrm>
          <a:prstGeom prst="rect">
            <a:avLst/>
          </a:prstGeom>
        </p:spPr>
      </p:pic>
      <p:pic>
        <p:nvPicPr>
          <p:cNvPr id="6" name="Picture 5">
            <a:extLst>
              <a:ext uri="{FF2B5EF4-FFF2-40B4-BE49-F238E27FC236}">
                <a16:creationId xmlns:a16="http://schemas.microsoft.com/office/drawing/2014/main" id="{6C9184C3-547D-6A61-1483-453E45A89FBE}"/>
              </a:ext>
            </a:extLst>
          </p:cNvPr>
          <p:cNvPicPr>
            <a:picLocks noChangeAspect="1"/>
          </p:cNvPicPr>
          <p:nvPr/>
        </p:nvPicPr>
        <p:blipFill rotWithShape="1">
          <a:blip r:embed="rId5">
            <a:extLst>
              <a:ext uri="{28A0092B-C50C-407E-A947-70E740481C1C}">
                <a14:useLocalDpi xmlns:a14="http://schemas.microsoft.com/office/drawing/2010/main" val="0"/>
              </a:ext>
            </a:extLst>
          </a:blip>
          <a:srcRect l="19420" t="18126" r="17317" b="8720"/>
          <a:stretch/>
        </p:blipFill>
        <p:spPr>
          <a:xfrm>
            <a:off x="8056941" y="909056"/>
            <a:ext cx="2714996" cy="2079949"/>
          </a:xfrm>
          <a:prstGeom prst="rect">
            <a:avLst/>
          </a:prstGeom>
        </p:spPr>
      </p:pic>
    </p:spTree>
    <p:extLst>
      <p:ext uri="{BB962C8B-B14F-4D97-AF65-F5344CB8AC3E}">
        <p14:creationId xmlns:p14="http://schemas.microsoft.com/office/powerpoint/2010/main" val="2390161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07D72F-FC8B-C127-8E79-A33C75EF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382" y="-332341"/>
            <a:ext cx="130382" cy="1977504"/>
          </a:xfrm>
          <a:prstGeom prst="rect">
            <a:avLst/>
          </a:prstGeom>
        </p:spPr>
      </p:pic>
      <p:sp>
        <p:nvSpPr>
          <p:cNvPr id="10" name="TextBox 9">
            <a:extLst>
              <a:ext uri="{FF2B5EF4-FFF2-40B4-BE49-F238E27FC236}">
                <a16:creationId xmlns:a16="http://schemas.microsoft.com/office/drawing/2014/main" id="{290A5BFA-D3F0-0B40-1714-B7FBDA58C445}"/>
              </a:ext>
            </a:extLst>
          </p:cNvPr>
          <p:cNvSpPr txBox="1"/>
          <p:nvPr/>
        </p:nvSpPr>
        <p:spPr>
          <a:xfrm>
            <a:off x="5484125" y="-16472"/>
            <a:ext cx="2714996" cy="584775"/>
          </a:xfrm>
          <a:prstGeom prst="rect">
            <a:avLst/>
          </a:prstGeom>
          <a:noFill/>
        </p:spPr>
        <p:txBody>
          <a:bodyPr wrap="square" rtlCol="0">
            <a:spAutoFit/>
          </a:bodyPr>
          <a:lstStyle/>
          <a:p>
            <a:r>
              <a:rPr lang="vi-VN" sz="3200" b="1">
                <a:solidFill>
                  <a:schemeClr val="accent2"/>
                </a:solidFill>
                <a:effectLst>
                  <a:outerShdw blurRad="38100" dist="38100" dir="2700000" algn="tl">
                    <a:srgbClr val="000000">
                      <a:alpha val="43137"/>
                    </a:srgbClr>
                  </a:outerShdw>
                </a:effectLst>
              </a:rPr>
              <a:t>SourceForge</a:t>
            </a:r>
            <a:endParaRPr lang="en-US" sz="3200" b="1">
              <a:solidFill>
                <a:schemeClr val="accent2"/>
              </a:solidFill>
              <a:effectLst>
                <a:outerShdw blurRad="38100" dist="38100" dir="2700000" algn="tl">
                  <a:srgbClr val="000000">
                    <a:alpha val="43137"/>
                  </a:srgbClr>
                </a:outerShdw>
              </a:effectLst>
            </a:endParaRPr>
          </a:p>
        </p:txBody>
      </p:sp>
      <p:pic>
        <p:nvPicPr>
          <p:cNvPr id="12" name="Picture 2" descr="SourceForge · GitHub">
            <a:extLst>
              <a:ext uri="{FF2B5EF4-FFF2-40B4-BE49-F238E27FC236}">
                <a16:creationId xmlns:a16="http://schemas.microsoft.com/office/drawing/2014/main" id="{45F1262A-9207-1647-64AD-66757CFD1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724" y="0"/>
            <a:ext cx="660400" cy="5847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24F2A6-8553-691C-D48B-CDBA1D0CB83C}"/>
              </a:ext>
            </a:extLst>
          </p:cNvPr>
          <p:cNvSpPr txBox="1"/>
          <p:nvPr/>
        </p:nvSpPr>
        <p:spPr>
          <a:xfrm>
            <a:off x="186295" y="261609"/>
            <a:ext cx="1813317" cy="400110"/>
          </a:xfrm>
          <a:prstGeom prst="rect">
            <a:avLst/>
          </a:prstGeom>
          <a:noFill/>
        </p:spPr>
        <p:txBody>
          <a:bodyPr wrap="none" rtlCol="0">
            <a:spAutoFit/>
          </a:bodyPr>
          <a:lstStyle/>
          <a:p>
            <a:r>
              <a:rPr lang="vi-VN" sz="2000">
                <a:latin typeface="Bahnschrift Condensed" panose="020B0502040204020203" pitchFamily="34" charset="0"/>
              </a:rPr>
              <a:t>Cấu trúc trang web</a:t>
            </a:r>
            <a:endParaRPr lang="en-US" sz="2000">
              <a:latin typeface="Bahnschrift Condensed" panose="020B0502040204020203" pitchFamily="34" charset="0"/>
            </a:endParaRPr>
          </a:p>
        </p:txBody>
      </p:sp>
      <p:sp>
        <p:nvSpPr>
          <p:cNvPr id="4" name="TextBox 3">
            <a:extLst>
              <a:ext uri="{FF2B5EF4-FFF2-40B4-BE49-F238E27FC236}">
                <a16:creationId xmlns:a16="http://schemas.microsoft.com/office/drawing/2014/main" id="{4853611B-BC4D-34E6-3AFC-9B9328D81345}"/>
              </a:ext>
            </a:extLst>
          </p:cNvPr>
          <p:cNvSpPr txBox="1"/>
          <p:nvPr/>
        </p:nvSpPr>
        <p:spPr>
          <a:xfrm>
            <a:off x="715616" y="1032877"/>
            <a:ext cx="3558209" cy="369332"/>
          </a:xfrm>
          <a:prstGeom prst="rect">
            <a:avLst/>
          </a:prstGeom>
          <a:noFill/>
        </p:spPr>
        <p:txBody>
          <a:bodyPr wrap="square">
            <a:spAutoFit/>
          </a:bodyPr>
          <a:lstStyle/>
          <a:p>
            <a:r>
              <a:rPr lang="vi-VN" b="1">
                <a:latin typeface="Times New Roman" panose="02020603050405020304" pitchFamily="18" charset="0"/>
              </a:rPr>
              <a:t>Phía khách hàng</a:t>
            </a:r>
            <a:endParaRPr lang="en-US"/>
          </a:p>
        </p:txBody>
      </p:sp>
      <p:sp>
        <p:nvSpPr>
          <p:cNvPr id="5" name="TextBox 4">
            <a:extLst>
              <a:ext uri="{FF2B5EF4-FFF2-40B4-BE49-F238E27FC236}">
                <a16:creationId xmlns:a16="http://schemas.microsoft.com/office/drawing/2014/main" id="{77830BD6-CA67-D440-28E8-5475818E4C72}"/>
              </a:ext>
            </a:extLst>
          </p:cNvPr>
          <p:cNvSpPr txBox="1"/>
          <p:nvPr/>
        </p:nvSpPr>
        <p:spPr>
          <a:xfrm>
            <a:off x="186295" y="-1139259"/>
            <a:ext cx="4293705"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Giao diện và chức năng dành cho quản lý</a:t>
            </a:r>
            <a:endParaRPr lang="en-US"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BDC2A4-DEDC-5DE2-F5D7-7C2EA3A27DA8}"/>
              </a:ext>
            </a:extLst>
          </p:cNvPr>
          <p:cNvSpPr txBox="1"/>
          <p:nvPr/>
        </p:nvSpPr>
        <p:spPr>
          <a:xfrm>
            <a:off x="1173480" y="1645163"/>
            <a:ext cx="1249680" cy="369332"/>
          </a:xfrm>
          <a:prstGeom prst="rect">
            <a:avLst/>
          </a:prstGeom>
          <a:noFill/>
        </p:spPr>
        <p:txBody>
          <a:bodyPr wrap="square" rtlCol="0">
            <a:spAutoFit/>
          </a:bodyPr>
          <a:lstStyle/>
          <a:p>
            <a:r>
              <a:rPr lang="vi-VN"/>
              <a:t>Header</a:t>
            </a:r>
            <a:endParaRPr lang="en-US"/>
          </a:p>
        </p:txBody>
      </p:sp>
      <p:sp>
        <p:nvSpPr>
          <p:cNvPr id="13" name="TextBox 12">
            <a:extLst>
              <a:ext uri="{FF2B5EF4-FFF2-40B4-BE49-F238E27FC236}">
                <a16:creationId xmlns:a16="http://schemas.microsoft.com/office/drawing/2014/main" id="{930122F6-AED4-29B7-604E-661B2CB9B8E6}"/>
              </a:ext>
            </a:extLst>
          </p:cNvPr>
          <p:cNvSpPr txBox="1"/>
          <p:nvPr/>
        </p:nvSpPr>
        <p:spPr>
          <a:xfrm>
            <a:off x="4932455" y="4646144"/>
            <a:ext cx="2057400" cy="369332"/>
          </a:xfrm>
          <a:prstGeom prst="rect">
            <a:avLst/>
          </a:prstGeom>
          <a:noFill/>
        </p:spPr>
        <p:txBody>
          <a:bodyPr wrap="square" rtlCol="0">
            <a:spAutoFit/>
          </a:bodyPr>
          <a:lstStyle/>
          <a:p>
            <a:r>
              <a:rPr lang="vi-VN"/>
              <a:t>Meet of Cheef</a:t>
            </a:r>
            <a:endParaRPr lang="en-US"/>
          </a:p>
        </p:txBody>
      </p:sp>
      <p:sp>
        <p:nvSpPr>
          <p:cNvPr id="14" name="TextBox 13">
            <a:extLst>
              <a:ext uri="{FF2B5EF4-FFF2-40B4-BE49-F238E27FC236}">
                <a16:creationId xmlns:a16="http://schemas.microsoft.com/office/drawing/2014/main" id="{DC433496-F8E4-A1B5-159B-21B350834383}"/>
              </a:ext>
            </a:extLst>
          </p:cNvPr>
          <p:cNvSpPr txBox="1"/>
          <p:nvPr/>
        </p:nvSpPr>
        <p:spPr>
          <a:xfrm>
            <a:off x="2560319" y="2676597"/>
            <a:ext cx="1249680" cy="369332"/>
          </a:xfrm>
          <a:prstGeom prst="rect">
            <a:avLst/>
          </a:prstGeom>
          <a:noFill/>
        </p:spPr>
        <p:txBody>
          <a:bodyPr wrap="square" rtlCol="0">
            <a:spAutoFit/>
          </a:bodyPr>
          <a:lstStyle/>
          <a:p>
            <a:r>
              <a:rPr lang="vi-VN"/>
              <a:t>Our Menu</a:t>
            </a:r>
            <a:endParaRPr lang="en-US"/>
          </a:p>
        </p:txBody>
      </p:sp>
      <p:sp>
        <p:nvSpPr>
          <p:cNvPr id="15" name="TextBox 14">
            <a:extLst>
              <a:ext uri="{FF2B5EF4-FFF2-40B4-BE49-F238E27FC236}">
                <a16:creationId xmlns:a16="http://schemas.microsoft.com/office/drawing/2014/main" id="{6D2E8E3C-5DBA-75E3-28DB-BD09AC334137}"/>
              </a:ext>
            </a:extLst>
          </p:cNvPr>
          <p:cNvSpPr txBox="1"/>
          <p:nvPr/>
        </p:nvSpPr>
        <p:spPr>
          <a:xfrm>
            <a:off x="3667029" y="3653115"/>
            <a:ext cx="1249680" cy="369332"/>
          </a:xfrm>
          <a:prstGeom prst="rect">
            <a:avLst/>
          </a:prstGeom>
          <a:noFill/>
        </p:spPr>
        <p:txBody>
          <a:bodyPr wrap="square" rtlCol="0">
            <a:spAutoFit/>
          </a:bodyPr>
          <a:lstStyle/>
          <a:p>
            <a:r>
              <a:rPr lang="vi-VN"/>
              <a:t>Client</a:t>
            </a:r>
            <a:endParaRPr lang="en-US"/>
          </a:p>
        </p:txBody>
      </p:sp>
      <p:sp>
        <p:nvSpPr>
          <p:cNvPr id="17" name="TextBox 16">
            <a:extLst>
              <a:ext uri="{FF2B5EF4-FFF2-40B4-BE49-F238E27FC236}">
                <a16:creationId xmlns:a16="http://schemas.microsoft.com/office/drawing/2014/main" id="{33AB5863-6202-7D6D-2A62-88AE40048C3D}"/>
              </a:ext>
            </a:extLst>
          </p:cNvPr>
          <p:cNvSpPr txBox="1"/>
          <p:nvPr/>
        </p:nvSpPr>
        <p:spPr>
          <a:xfrm>
            <a:off x="1634987" y="2132986"/>
            <a:ext cx="1850665" cy="369332"/>
          </a:xfrm>
          <a:prstGeom prst="rect">
            <a:avLst/>
          </a:prstGeom>
          <a:noFill/>
        </p:spPr>
        <p:txBody>
          <a:bodyPr wrap="square" rtlCol="0">
            <a:spAutoFit/>
          </a:bodyPr>
          <a:lstStyle/>
          <a:p>
            <a:r>
              <a:rPr lang="vi-VN"/>
              <a:t>Food Category</a:t>
            </a:r>
            <a:endParaRPr lang="en-US"/>
          </a:p>
        </p:txBody>
      </p:sp>
      <p:sp>
        <p:nvSpPr>
          <p:cNvPr id="18" name="TextBox 17">
            <a:extLst>
              <a:ext uri="{FF2B5EF4-FFF2-40B4-BE49-F238E27FC236}">
                <a16:creationId xmlns:a16="http://schemas.microsoft.com/office/drawing/2014/main" id="{575967A3-8F1A-791C-CFE6-F03104634C59}"/>
              </a:ext>
            </a:extLst>
          </p:cNvPr>
          <p:cNvSpPr txBox="1"/>
          <p:nvPr/>
        </p:nvSpPr>
        <p:spPr>
          <a:xfrm>
            <a:off x="4110491" y="4101217"/>
            <a:ext cx="1850664" cy="369332"/>
          </a:xfrm>
          <a:prstGeom prst="rect">
            <a:avLst/>
          </a:prstGeom>
          <a:noFill/>
        </p:spPr>
        <p:txBody>
          <a:bodyPr wrap="square" rtlCol="0">
            <a:spAutoFit/>
          </a:bodyPr>
          <a:lstStyle/>
          <a:p>
            <a:r>
              <a:rPr lang="vi-VN"/>
              <a:t>Why choose us</a:t>
            </a:r>
            <a:endParaRPr lang="en-US"/>
          </a:p>
        </p:txBody>
      </p:sp>
      <p:sp>
        <p:nvSpPr>
          <p:cNvPr id="19" name="TextBox 18">
            <a:extLst>
              <a:ext uri="{FF2B5EF4-FFF2-40B4-BE49-F238E27FC236}">
                <a16:creationId xmlns:a16="http://schemas.microsoft.com/office/drawing/2014/main" id="{F6CE0C5F-F6B1-1CFB-4E23-E25493CD7350}"/>
              </a:ext>
            </a:extLst>
          </p:cNvPr>
          <p:cNvSpPr txBox="1"/>
          <p:nvPr/>
        </p:nvSpPr>
        <p:spPr>
          <a:xfrm>
            <a:off x="3185159" y="3205013"/>
            <a:ext cx="1850665" cy="369332"/>
          </a:xfrm>
          <a:prstGeom prst="rect">
            <a:avLst/>
          </a:prstGeom>
          <a:noFill/>
        </p:spPr>
        <p:txBody>
          <a:bodyPr wrap="square" rtlCol="0">
            <a:spAutoFit/>
          </a:bodyPr>
          <a:lstStyle/>
          <a:p>
            <a:r>
              <a:rPr lang="vi-VN"/>
              <a:t>About us</a:t>
            </a:r>
            <a:endParaRPr lang="en-US"/>
          </a:p>
        </p:txBody>
      </p:sp>
      <p:sp>
        <p:nvSpPr>
          <p:cNvPr id="20" name="TextBox 19">
            <a:extLst>
              <a:ext uri="{FF2B5EF4-FFF2-40B4-BE49-F238E27FC236}">
                <a16:creationId xmlns:a16="http://schemas.microsoft.com/office/drawing/2014/main" id="{1117D7AF-069F-5494-A538-126CF367BFEE}"/>
              </a:ext>
            </a:extLst>
          </p:cNvPr>
          <p:cNvSpPr txBox="1"/>
          <p:nvPr/>
        </p:nvSpPr>
        <p:spPr>
          <a:xfrm>
            <a:off x="5648735" y="5015476"/>
            <a:ext cx="2057400" cy="369332"/>
          </a:xfrm>
          <a:prstGeom prst="rect">
            <a:avLst/>
          </a:prstGeom>
          <a:noFill/>
        </p:spPr>
        <p:txBody>
          <a:bodyPr wrap="square" rtlCol="0">
            <a:spAutoFit/>
          </a:bodyPr>
          <a:lstStyle/>
          <a:p>
            <a:r>
              <a:rPr lang="vi-VN"/>
              <a:t>Blog</a:t>
            </a:r>
            <a:endParaRPr lang="en-US"/>
          </a:p>
        </p:txBody>
      </p:sp>
    </p:spTree>
    <p:extLst>
      <p:ext uri="{BB962C8B-B14F-4D97-AF65-F5344CB8AC3E}">
        <p14:creationId xmlns:p14="http://schemas.microsoft.com/office/powerpoint/2010/main" val="5230303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890</Words>
  <Application>Microsoft Office PowerPoint</Application>
  <PresentationFormat>Widescreen</PresentationFormat>
  <Paragraphs>138</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Bahnschrift Condensed</vt:lpstr>
      <vt:lpstr>Calibri</vt:lpstr>
      <vt:lpstr>Calibri Light</vt:lpstr>
      <vt:lpstr>GoogleSans</vt:lpstr>
      <vt:lpstr>GoogleSans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vinh phung duc</dc:creator>
  <cp:lastModifiedBy>hiep050620@gmail.com</cp:lastModifiedBy>
  <cp:revision>45</cp:revision>
  <dcterms:created xsi:type="dcterms:W3CDTF">2023-05-13T17:32:25Z</dcterms:created>
  <dcterms:modified xsi:type="dcterms:W3CDTF">2023-09-06T18:11:29Z</dcterms:modified>
</cp:coreProperties>
</file>